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95" r:id="rId2"/>
    <p:sldId id="600" r:id="rId3"/>
    <p:sldId id="601" r:id="rId4"/>
    <p:sldId id="337" r:id="rId5"/>
    <p:sldId id="338" r:id="rId6"/>
    <p:sldId id="583" r:id="rId7"/>
    <p:sldId id="629" r:id="rId8"/>
    <p:sldId id="704" r:id="rId9"/>
    <p:sldId id="631" r:id="rId10"/>
    <p:sldId id="634" r:id="rId11"/>
    <p:sldId id="692" r:id="rId12"/>
    <p:sldId id="694" r:id="rId13"/>
    <p:sldId id="695" r:id="rId14"/>
    <p:sldId id="696" r:id="rId15"/>
    <p:sldId id="697" r:id="rId16"/>
    <p:sldId id="698" r:id="rId17"/>
    <p:sldId id="700" r:id="rId18"/>
    <p:sldId id="702" r:id="rId19"/>
    <p:sldId id="691" r:id="rId20"/>
  </p:sldIdLst>
  <p:sldSz cx="12192000" cy="6858000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50" userDrawn="1">
          <p15:clr>
            <a:srgbClr val="A4A3A4"/>
          </p15:clr>
        </p15:guide>
        <p15:guide id="2" pos="36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3D0"/>
    <a:srgbClr val="4F81BD"/>
    <a:srgbClr val="3CA0FE"/>
    <a:srgbClr val="2B2E30"/>
    <a:srgbClr val="E8E8E6"/>
    <a:srgbClr val="C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0546" autoAdjust="0"/>
  </p:normalViewPr>
  <p:slideViewPr>
    <p:cSldViewPr showGuides="1">
      <p:cViewPr varScale="1">
        <p:scale>
          <a:sx n="101" d="100"/>
          <a:sy n="101" d="100"/>
        </p:scale>
        <p:origin x="-1158" y="-84"/>
      </p:cViewPr>
      <p:guideLst>
        <p:guide orient="horz" pos="1850"/>
        <p:guide pos="36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2024-09-24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938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929F8F-6AC4-41D7-8D4F-44586CEB8A4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398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D6D7B0-4AFA-4623-AD21-85815AFD0674}" type="slidenum">
              <a:rPr lang="zh-CN" altLang="en-US" smtClean="0"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331EB5-52B3-4478-A88A-D40DE687C64A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331EB5-52B3-4478-A88A-D40DE687C64A}" type="slidenum">
              <a:rPr lang="zh-CN" altLang="en-US" smtClean="0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29F8F-6AC4-41D7-8D4F-44586CEB8A4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1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D6EA45-BC67-43CE-AAF0-532557FCC35E}" type="slidenum">
              <a:rPr lang="zh-CN" altLang="en-US" smtClean="0"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81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636A6D-AA45-4F69-B289-D6CE0302ECF6}" type="slidenum">
              <a:rPr lang="zh-CN" altLang="en-US" smtClean="0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8D899-0B5D-4CE5-9868-D90F9F2830FD}" type="slidenum">
              <a:rPr lang="zh-CN" altLang="en-US" smtClean="0"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8B8E17-6C12-40D0-98CE-A775216A5C9D}" type="slidenum">
              <a:rPr lang="zh-CN" altLang="en-US" smtClean="0"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331EB5-52B3-4478-A88A-D40DE687C64A}" type="slidenum">
              <a:rPr lang="zh-CN" altLang="en-US" smtClean="0"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331EB5-52B3-4478-A88A-D40DE687C64A}" type="slidenum">
              <a:rPr lang="zh-CN" altLang="en-US" smtClean="0"/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D99BE4-BEC2-45F9-8575-272D0A8E8FA3}" type="slidenum">
              <a:rPr lang="zh-CN" altLang="en-US" smtClean="0">
                <a:solidFill>
                  <a:srgbClr val="000000"/>
                </a:solidFill>
              </a:rPr>
              <a:t>19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29F8F-6AC4-41D7-8D4F-44586CEB8A4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1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D6EA45-BC67-43CE-AAF0-532557FCC35E}" type="slidenum">
              <a:rPr lang="zh-CN" altLang="en-US" smtClean="0"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46122C-F768-40A2-A128-E096586C23D4}" type="slidenum">
              <a:rPr lang="zh-CN" altLang="en-US" smtClean="0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3220D6-F7A5-4B01-81A4-153D646ACB28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3220D6-F7A5-4B01-81A4-153D646ACB28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0DBDD-B5A5-4EF1-B85C-9474888EF323}" type="slidenum">
              <a:rPr lang="zh-CN" altLang="en-US" smtClean="0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0DBDD-B5A5-4EF1-B85C-9474888EF323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0DBDD-B5A5-4EF1-B85C-9474888EF323}" type="slidenum">
              <a:rPr lang="zh-CN" altLang="en-US" smtClean="0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DA5C-BD1B-4ED2-A9EA-606C3FCF408A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A94E-209C-4E91-B24C-C0E304382803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7DD7-D743-405D-8C34-5ABA791880A8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71ED-FC88-46D6-A209-6F19D8417695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0FF1-0B54-4FA7-B56B-A3101690771C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A0947-A23A-4291-B388-91991A5875CE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71FB-2731-4A64-8845-396BCE39DACC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BF19-E013-4712-A8DF-28B75B3FCC51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E7D7-5BED-4850-8C13-E23A7C83FB19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C99F0-2208-4924-9167-31BFCE69A2A4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F74A-182E-48A3-A459-3B9EFED3E0C0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603A5A9-4B4A-498B-A0E9-DA53D806FFFA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.jpeg"/><Relationship Id="rId5" Type="http://schemas.openxmlformats.org/officeDocument/2006/relationships/tags" Target="../tags/tag10.xml"/><Relationship Id="rId10" Type="http://schemas.openxmlformats.org/officeDocument/2006/relationships/image" Target="../media/image8.png"/><Relationship Id="rId4" Type="http://schemas.openxmlformats.org/officeDocument/2006/relationships/tags" Target="../tags/tag9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      (向天歌演示原创作品：www.TopPPT.cn)"/>
          <p:cNvSpPr/>
          <p:nvPr/>
        </p:nvSpPr>
        <p:spPr>
          <a:xfrm rot="19177476">
            <a:off x="8159750" y="312738"/>
            <a:ext cx="5683250" cy="5346700"/>
          </a:xfrm>
          <a:custGeom>
            <a:avLst/>
            <a:gdLst>
              <a:gd name="connsiteX0" fmla="*/ 699354 w 5683751"/>
              <a:gd name="connsiteY0" fmla="*/ 2660654 h 5347153"/>
              <a:gd name="connsiteX1" fmla="*/ 699354 w 5683751"/>
              <a:gd name="connsiteY1" fmla="*/ 4647799 h 5347153"/>
              <a:gd name="connsiteX2" fmla="*/ 2720656 w 5683751"/>
              <a:gd name="connsiteY2" fmla="*/ 4654875 h 5347153"/>
              <a:gd name="connsiteX3" fmla="*/ 2131993 w 5683751"/>
              <a:gd name="connsiteY3" fmla="*/ 5347153 h 5347153"/>
              <a:gd name="connsiteX4" fmla="*/ 0 w 5683751"/>
              <a:gd name="connsiteY4" fmla="*/ 5347153 h 5347153"/>
              <a:gd name="connsiteX5" fmla="*/ 0 w 5683751"/>
              <a:gd name="connsiteY5" fmla="*/ 2660489 h 5347153"/>
              <a:gd name="connsiteX6" fmla="*/ 2808800 w 5683751"/>
              <a:gd name="connsiteY6" fmla="*/ 0 h 5347153"/>
              <a:gd name="connsiteX7" fmla="*/ 2832652 w 5683751"/>
              <a:gd name="connsiteY7" fmla="*/ 699354 h 5347153"/>
              <a:gd name="connsiteX8" fmla="*/ 699354 w 5683751"/>
              <a:gd name="connsiteY8" fmla="*/ 699354 h 5347153"/>
              <a:gd name="connsiteX9" fmla="*/ 699354 w 5683751"/>
              <a:gd name="connsiteY9" fmla="*/ 2481295 h 5347153"/>
              <a:gd name="connsiteX10" fmla="*/ 0 w 5683751"/>
              <a:gd name="connsiteY10" fmla="*/ 2481130 h 5347153"/>
              <a:gd name="connsiteX11" fmla="*/ 0 w 5683751"/>
              <a:gd name="connsiteY11" fmla="*/ 0 h 5347153"/>
              <a:gd name="connsiteX12" fmla="*/ 4307551 w 5683751"/>
              <a:gd name="connsiteY12" fmla="*/ 0 h 5347153"/>
              <a:gd name="connsiteX13" fmla="*/ 5683751 w 5683751"/>
              <a:gd name="connsiteY13" fmla="*/ 1170220 h 5347153"/>
              <a:gd name="connsiteX14" fmla="*/ 5080222 w 5683751"/>
              <a:gd name="connsiteY14" fmla="*/ 1879981 h 5347153"/>
              <a:gd name="connsiteX15" fmla="*/ 5080546 w 5683751"/>
              <a:gd name="connsiteY15" fmla="*/ 1701265 h 5347153"/>
              <a:gd name="connsiteX16" fmla="*/ 5081521 w 5683751"/>
              <a:gd name="connsiteY16" fmla="*/ 699354 h 5347153"/>
              <a:gd name="connsiteX17" fmla="*/ 3041115 w 5683751"/>
              <a:gd name="connsiteY17" fmla="*/ 699354 h 5347153"/>
              <a:gd name="connsiteX18" fmla="*/ 3017264 w 5683751"/>
              <a:gd name="connsiteY18" fmla="*/ 0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751" h="5347153">
                <a:moveTo>
                  <a:pt x="699354" y="2660654"/>
                </a:moveTo>
                <a:lnTo>
                  <a:pt x="699354" y="4647799"/>
                </a:lnTo>
                <a:lnTo>
                  <a:pt x="2720656" y="4654875"/>
                </a:lnTo>
                <a:lnTo>
                  <a:pt x="2131993" y="5347153"/>
                </a:lnTo>
                <a:lnTo>
                  <a:pt x="0" y="5347153"/>
                </a:lnTo>
                <a:lnTo>
                  <a:pt x="0" y="2660489"/>
                </a:lnTo>
                <a:close/>
                <a:moveTo>
                  <a:pt x="2808800" y="0"/>
                </a:moveTo>
                <a:lnTo>
                  <a:pt x="2832652" y="699354"/>
                </a:lnTo>
                <a:lnTo>
                  <a:pt x="699354" y="699354"/>
                </a:lnTo>
                <a:lnTo>
                  <a:pt x="699354" y="2481295"/>
                </a:lnTo>
                <a:lnTo>
                  <a:pt x="0" y="2481130"/>
                </a:lnTo>
                <a:lnTo>
                  <a:pt x="0" y="0"/>
                </a:lnTo>
                <a:close/>
                <a:moveTo>
                  <a:pt x="4307551" y="0"/>
                </a:moveTo>
                <a:lnTo>
                  <a:pt x="5683751" y="1170220"/>
                </a:lnTo>
                <a:lnTo>
                  <a:pt x="5080222" y="1879981"/>
                </a:lnTo>
                <a:lnTo>
                  <a:pt x="5080546" y="1701265"/>
                </a:lnTo>
                <a:cubicBezTo>
                  <a:pt x="5081157" y="1364859"/>
                  <a:pt x="5081625" y="1029670"/>
                  <a:pt x="5081521" y="699354"/>
                </a:cubicBezTo>
                <a:lnTo>
                  <a:pt x="3041115" y="699354"/>
                </a:lnTo>
                <a:lnTo>
                  <a:pt x="3017264" y="0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Freeform 38      (向天歌演示原创作品：www.TopPPT.cn)"/>
          <p:cNvSpPr/>
          <p:nvPr/>
        </p:nvSpPr>
        <p:spPr>
          <a:xfrm rot="19177476">
            <a:off x="10460038" y="1317625"/>
            <a:ext cx="3463925" cy="4075113"/>
          </a:xfrm>
          <a:custGeom>
            <a:avLst/>
            <a:gdLst>
              <a:gd name="connsiteX0" fmla="*/ 699354 w 3464896"/>
              <a:gd name="connsiteY0" fmla="*/ 2076448 h 4074783"/>
              <a:gd name="connsiteX1" fmla="*/ 699354 w 3464896"/>
              <a:gd name="connsiteY1" fmla="*/ 3252330 h 4074783"/>
              <a:gd name="connsiteX2" fmla="*/ 0 w 3464896"/>
              <a:gd name="connsiteY2" fmla="*/ 4074783 h 4074783"/>
              <a:gd name="connsiteX3" fmla="*/ 0 w 3464896"/>
              <a:gd name="connsiteY3" fmla="*/ 2076283 h 4074783"/>
              <a:gd name="connsiteX4" fmla="*/ 1684570 w 3464896"/>
              <a:gd name="connsiteY4" fmla="*/ 0 h 4074783"/>
              <a:gd name="connsiteX5" fmla="*/ 1708421 w 3464896"/>
              <a:gd name="connsiteY5" fmla="*/ 699355 h 4074783"/>
              <a:gd name="connsiteX6" fmla="*/ 699354 w 3464896"/>
              <a:gd name="connsiteY6" fmla="*/ 699354 h 4074783"/>
              <a:gd name="connsiteX7" fmla="*/ 699354 w 3464896"/>
              <a:gd name="connsiteY7" fmla="*/ 1859921 h 4074783"/>
              <a:gd name="connsiteX8" fmla="*/ 0 w 3464896"/>
              <a:gd name="connsiteY8" fmla="*/ 1859755 h 4074783"/>
              <a:gd name="connsiteX9" fmla="*/ 0 w 3464896"/>
              <a:gd name="connsiteY9" fmla="*/ 0 h 4074783"/>
              <a:gd name="connsiteX10" fmla="*/ 3464896 w 3464896"/>
              <a:gd name="connsiteY10" fmla="*/ 1 h 4074783"/>
              <a:gd name="connsiteX11" fmla="*/ 2870217 w 3464896"/>
              <a:gd name="connsiteY11" fmla="*/ 699354 h 4074783"/>
              <a:gd name="connsiteX12" fmla="*/ 1916884 w 3464896"/>
              <a:gd name="connsiteY12" fmla="*/ 699354 h 4074783"/>
              <a:gd name="connsiteX13" fmla="*/ 1893033 w 3464896"/>
              <a:gd name="connsiteY13" fmla="*/ 1 h 40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96" h="4074783">
                <a:moveTo>
                  <a:pt x="699354" y="2076448"/>
                </a:moveTo>
                <a:lnTo>
                  <a:pt x="699354" y="3252330"/>
                </a:lnTo>
                <a:lnTo>
                  <a:pt x="0" y="4074783"/>
                </a:lnTo>
                <a:lnTo>
                  <a:pt x="0" y="2076283"/>
                </a:lnTo>
                <a:close/>
                <a:moveTo>
                  <a:pt x="1684570" y="0"/>
                </a:moveTo>
                <a:lnTo>
                  <a:pt x="1708421" y="699355"/>
                </a:lnTo>
                <a:lnTo>
                  <a:pt x="699354" y="699354"/>
                </a:lnTo>
                <a:lnTo>
                  <a:pt x="699354" y="1859921"/>
                </a:lnTo>
                <a:lnTo>
                  <a:pt x="0" y="1859755"/>
                </a:lnTo>
                <a:lnTo>
                  <a:pt x="0" y="0"/>
                </a:lnTo>
                <a:close/>
                <a:moveTo>
                  <a:pt x="3464896" y="1"/>
                </a:moveTo>
                <a:lnTo>
                  <a:pt x="2870217" y="699354"/>
                </a:lnTo>
                <a:lnTo>
                  <a:pt x="1916884" y="699354"/>
                </a:lnTo>
                <a:lnTo>
                  <a:pt x="1893033" y="1"/>
                </a:lnTo>
                <a:close/>
              </a:path>
            </a:pathLst>
          </a:cu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078" name="Group 3      (向天歌演示原创作品：www.TopPPT.cn)"/>
          <p:cNvGrpSpPr/>
          <p:nvPr/>
        </p:nvGrpSpPr>
        <p:grpSpPr bwMode="auto">
          <a:xfrm>
            <a:off x="1559496" y="5253072"/>
            <a:ext cx="1776834" cy="120650"/>
            <a:chOff x="1559554" y="4356850"/>
            <a:chExt cx="1777310" cy="121200"/>
          </a:xfrm>
        </p:grpSpPr>
        <p:cxnSp>
          <p:nvCxnSpPr>
            <p:cNvPr id="24" name="Straight Connector 23      (向天歌演示原创作品：www.TopPPT.cn)"/>
            <p:cNvCxnSpPr/>
            <p:nvPr/>
          </p:nvCxnSpPr>
          <p:spPr>
            <a:xfrm flipH="1">
              <a:off x="1559554" y="4405713"/>
              <a:ext cx="1656184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      (向天歌演示原创作品：www.TopPPT.cn)"/>
            <p:cNvSpPr/>
            <p:nvPr/>
          </p:nvSpPr>
          <p:spPr>
            <a:xfrm>
              <a:off x="3216182" y="4356850"/>
              <a:ext cx="120682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079" name="Group 4      (向天歌演示原创作品：www.TopPPT.cn)"/>
          <p:cNvGrpSpPr/>
          <p:nvPr/>
        </p:nvGrpSpPr>
        <p:grpSpPr bwMode="auto">
          <a:xfrm>
            <a:off x="4051300" y="5253072"/>
            <a:ext cx="1868488" cy="120650"/>
            <a:chOff x="4050658" y="4356850"/>
            <a:chExt cx="1869506" cy="121200"/>
          </a:xfrm>
        </p:grpSpPr>
        <p:cxnSp>
          <p:nvCxnSpPr>
            <p:cNvPr id="25" name="Straight Connector 24      (向天歌演示原创作品：www.TopPPT.cn)"/>
            <p:cNvCxnSpPr/>
            <p:nvPr/>
          </p:nvCxnSpPr>
          <p:spPr>
            <a:xfrm flipV="1">
              <a:off x="4171858" y="4414006"/>
              <a:ext cx="1748306" cy="344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      (向天歌演示原创作品：www.TopPPT.cn)"/>
            <p:cNvSpPr/>
            <p:nvPr/>
          </p:nvSpPr>
          <p:spPr>
            <a:xfrm>
              <a:off x="4050658" y="4356850"/>
              <a:ext cx="120716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Rectangle 19      (向天歌演示原创作品：www.TopPPT.cn)"/>
          <p:cNvSpPr/>
          <p:nvPr/>
        </p:nvSpPr>
        <p:spPr>
          <a:xfrm rot="2289162">
            <a:off x="2543810" y="1380173"/>
            <a:ext cx="1314450" cy="1316037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083" name="Group 9      (向天歌演示原创作品：www.TopPPT.cn)"/>
          <p:cNvGrpSpPr/>
          <p:nvPr/>
        </p:nvGrpSpPr>
        <p:grpSpPr bwMode="auto">
          <a:xfrm>
            <a:off x="3490377" y="5544556"/>
            <a:ext cx="419100" cy="403225"/>
            <a:chOff x="2670518" y="4898862"/>
            <a:chExt cx="418098" cy="402345"/>
          </a:xfrm>
        </p:grpSpPr>
        <p:sp>
          <p:nvSpPr>
            <p:cNvPr id="33" name="Rectangle 32      (向天歌演示原创作品：www.TopPPT.cn)"/>
            <p:cNvSpPr/>
            <p:nvPr/>
          </p:nvSpPr>
          <p:spPr>
            <a:xfrm flipV="1">
              <a:off x="2670518" y="4898862"/>
              <a:ext cx="418098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801992" y="4974946"/>
              <a:ext cx="155149" cy="250176"/>
              <a:chOff x="6967538" y="6365875"/>
              <a:chExt cx="127000" cy="204787"/>
            </a:xfrm>
            <a:solidFill>
              <a:schemeClr val="bg1"/>
            </a:solidFill>
          </p:grpSpPr>
          <p:sp>
            <p:nvSpPr>
              <p:cNvPr id="31" name="Freeform 626      (向天歌演示原创作品：www.TopPPT.cn)"/>
              <p:cNvSpPr/>
              <p:nvPr/>
            </p:nvSpPr>
            <p:spPr bwMode="auto">
              <a:xfrm>
                <a:off x="6967538" y="6423025"/>
                <a:ext cx="127000" cy="147637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" name="Freeform 627      (向天歌演示原创作品：www.TopPPT.cn)"/>
              <p:cNvSpPr/>
              <p:nvPr/>
            </p:nvSpPr>
            <p:spPr bwMode="auto">
              <a:xfrm>
                <a:off x="7000875" y="6365875"/>
                <a:ext cx="61912" cy="134937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085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2641600" y="1334770"/>
            <a:ext cx="126936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雅</a:t>
            </a:r>
          </a:p>
        </p:txBody>
      </p:sp>
      <p:sp>
        <p:nvSpPr>
          <p:cNvPr id="26" name="Rectangle 19      (向天歌演示原创作品：www.TopPPT.cn)"/>
          <p:cNvSpPr/>
          <p:nvPr/>
        </p:nvSpPr>
        <p:spPr>
          <a:xfrm rot="2289162">
            <a:off x="1158861" y="2167079"/>
            <a:ext cx="1314450" cy="1316037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97115" y="2092006"/>
            <a:ext cx="13811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zh-CN" altLang="en-US" sz="8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</a:t>
            </a:r>
          </a:p>
        </p:txBody>
      </p:sp>
      <p:pic>
        <p:nvPicPr>
          <p:cNvPr id="3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547" y="226604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864870" y="3840480"/>
            <a:ext cx="630745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学习使用指南</a:t>
            </a:r>
          </a:p>
          <a:p>
            <a:pPr eaLnBrk="1" hangingPunct="1"/>
            <a:r>
              <a:rPr lang="en-US" altLang="zh-CN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zh-CN" altLang="en-US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</a:t>
            </a:r>
            <a:r>
              <a:rPr lang="en-US" altLang="zh-CN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电脑端</a:t>
            </a:r>
            <a:r>
              <a:rPr lang="en-US" altLang="zh-CN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8076565" y="1106805"/>
            <a:ext cx="3284855" cy="505904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3" name="图片 2" descr="DF45C275824E8900603C10A25C5110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15" y="1739900"/>
            <a:ext cx="6713220" cy="3776980"/>
          </a:xfrm>
          <a:prstGeom prst="rect">
            <a:avLst/>
          </a:prstGeom>
        </p:spPr>
      </p:pic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654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观看视频</a:t>
            </a:r>
          </a:p>
        </p:txBody>
      </p:sp>
      <p:sp>
        <p:nvSpPr>
          <p:cNvPr id="27655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8242935" y="1262380"/>
            <a:ext cx="2952115" cy="479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超星尔雅课程初次完成视频任务点是不能快进的，因为您学校的老师给你们所选的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课进行了设置，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需要登录后在线一集一集观看才能得到学分，并且作业和考试的答案都在视频里，只有认真观看每一集视频才能顺利通过。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视频中的题目不占成绩，若您答对就可以继续观看视频，若答错将重新作答，若题目有误，请截图并及时联系客服反馈，您反馈的错题我们会反馈给老师修改，祝您学习愉快！</a:t>
            </a:r>
          </a:p>
        </p:txBody>
      </p:sp>
      <p:sp>
        <p:nvSpPr>
          <p:cNvPr id="4" name="矩形 3"/>
          <p:cNvSpPr/>
          <p:nvPr/>
        </p:nvSpPr>
        <p:spPr>
          <a:xfrm>
            <a:off x="967740" y="2172970"/>
            <a:ext cx="3372485" cy="1463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6641465" y="1106805"/>
            <a:ext cx="3284855" cy="505904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654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</a:p>
        </p:txBody>
      </p:sp>
      <p:sp>
        <p:nvSpPr>
          <p:cNvPr id="27655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6736080" y="1262380"/>
            <a:ext cx="295211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学习完所有视频之后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才可考试开始考试，考试时间为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分钟，点击进入考试就开始计时，中途切出开始界面或者点了返回一样在计时，超时自动提交，请在规定时间内完成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观看课程视频（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提交作业（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5%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考试成绩（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系统会根据学生的课程学习完成情况进行综合评定，综合评定成绩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分及以上为合格，合格者即可获得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相应学分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2350770" y="2227580"/>
            <a:ext cx="906780" cy="443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70" y="718853"/>
            <a:ext cx="315277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557338"/>
            <a:ext cx="12192000" cy="316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6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电脑</a:t>
            </a:r>
            <a:r>
              <a:rPr lang="zh-CN" altLang="en-US" sz="6600" dirty="0" smtClean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端</a:t>
            </a:r>
            <a:r>
              <a:rPr lang="zh-CN" altLang="en-US" sz="6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Rectangle 4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Rectangle 5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125" name="TextBox 6      (向天歌演示原创作品：www.TopPPT.cn)"/>
          <p:cNvSpPr txBox="1">
            <a:spLocks noChangeArrowheads="1"/>
          </p:cNvSpPr>
          <p:nvPr/>
        </p:nvSpPr>
        <p:spPr bwMode="auto">
          <a:xfrm>
            <a:off x="681355" y="233045"/>
            <a:ext cx="10553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7" name="Rectangle 16      (向天歌演示原创作品：www.TopPPT.cn)"/>
          <p:cNvSpPr/>
          <p:nvPr/>
        </p:nvSpPr>
        <p:spPr>
          <a:xfrm>
            <a:off x="1692910" y="2192020"/>
            <a:ext cx="2152650" cy="79375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21A3D0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Rectangle 17      (向天歌演示原创作品：www.TopPPT.cn)"/>
          <p:cNvSpPr/>
          <p:nvPr/>
        </p:nvSpPr>
        <p:spPr>
          <a:xfrm>
            <a:off x="1692910" y="3055620"/>
            <a:ext cx="2411095" cy="79375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Rectangle 8      (向天歌演示原创作品：www.TopPPT.cn)"/>
          <p:cNvSpPr/>
          <p:nvPr/>
        </p:nvSpPr>
        <p:spPr>
          <a:xfrm>
            <a:off x="1692910" y="3925570"/>
            <a:ext cx="2716530" cy="79375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Rectangle 9      (向天歌演示原创作品：www.TopPPT.cn)"/>
          <p:cNvSpPr/>
          <p:nvPr/>
        </p:nvSpPr>
        <p:spPr>
          <a:xfrm>
            <a:off x="1682750" y="4798060"/>
            <a:ext cx="3030220" cy="79184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Rectangle 1      (向天歌演示原创作品：www.TopPPT.cn)"/>
          <p:cNvSpPr/>
          <p:nvPr/>
        </p:nvSpPr>
        <p:spPr>
          <a:xfrm>
            <a:off x="756285" y="2192060"/>
            <a:ext cx="868363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3" name="Rectangle 12      (向天歌演示原创作品：www.TopPPT.cn)"/>
          <p:cNvSpPr/>
          <p:nvPr/>
        </p:nvSpPr>
        <p:spPr>
          <a:xfrm>
            <a:off x="757873" y="3055660"/>
            <a:ext cx="868362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endParaRPr 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3      (向天歌演示原创作品：www.TopPPT.cn)"/>
          <p:cNvSpPr/>
          <p:nvPr/>
        </p:nvSpPr>
        <p:spPr>
          <a:xfrm>
            <a:off x="756285" y="3925610"/>
            <a:ext cx="868363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endParaRPr 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4      (向天歌演示原创作品：www.TopPPT.cn)"/>
          <p:cNvSpPr/>
          <p:nvPr/>
        </p:nvSpPr>
        <p:spPr>
          <a:xfrm>
            <a:off x="765810" y="4793972"/>
            <a:ext cx="869950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endParaRPr 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6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2000885" y="2395220"/>
            <a:ext cx="16300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5137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2000885" y="3185795"/>
            <a:ext cx="17729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8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2000885" y="4119245"/>
            <a:ext cx="178371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查看考核</a:t>
            </a:r>
          </a:p>
        </p:txBody>
      </p:sp>
      <p:sp>
        <p:nvSpPr>
          <p:cNvPr id="5139" name="TextBox 44      (向天歌演示原创作品：www.TopPPT.cn)"/>
          <p:cNvSpPr txBox="1">
            <a:spLocks noChangeArrowheads="1"/>
          </p:cNvSpPr>
          <p:nvPr/>
        </p:nvSpPr>
        <p:spPr bwMode="auto">
          <a:xfrm>
            <a:off x="2000885" y="4963795"/>
            <a:ext cx="178371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861060"/>
            <a:ext cx="12192000" cy="972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8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电脑</a:t>
            </a:r>
            <a:r>
              <a:rPr lang="zh-CN" altLang="en-US" sz="4800" dirty="0" smtClean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端</a:t>
            </a:r>
            <a:r>
              <a:rPr lang="zh-CN" altLang="en-US" sz="48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</a:t>
            </a:r>
          </a:p>
        </p:txBody>
      </p:sp>
      <p:sp>
        <p:nvSpPr>
          <p:cNvPr id="3" name="Rectangle 9      (向天歌演示原创作品：www.TopPPT.cn)"/>
          <p:cNvSpPr/>
          <p:nvPr/>
        </p:nvSpPr>
        <p:spPr>
          <a:xfrm>
            <a:off x="1666240" y="5642610"/>
            <a:ext cx="3030220" cy="79184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Rectangle 14      (向天歌演示原创作品：www.TopPPT.cn)"/>
          <p:cNvSpPr/>
          <p:nvPr/>
        </p:nvSpPr>
        <p:spPr>
          <a:xfrm>
            <a:off x="749300" y="5638522"/>
            <a:ext cx="869950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8" name="TextBox 44      (向天歌演示原创作品：www.TopPPT.cn)"/>
          <p:cNvSpPr txBox="1">
            <a:spLocks noChangeArrowheads="1"/>
          </p:cNvSpPr>
          <p:nvPr/>
        </p:nvSpPr>
        <p:spPr bwMode="auto">
          <a:xfrm>
            <a:off x="1984375" y="5808345"/>
            <a:ext cx="178371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616585" y="5492115"/>
            <a:ext cx="11008360" cy="115443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175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</a:p>
        </p:txBody>
      </p:sp>
      <p:sp>
        <p:nvSpPr>
          <p:cNvPr id="7176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801370" y="5751830"/>
            <a:ext cx="106737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极速、谷歌、猎豹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浏览器，网址：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ycujx.fy.chaoxing.com，点击登入即可</a:t>
            </a:r>
          </a:p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</a:t>
            </a:r>
            <a:endParaRPr lang="zh-CN" altLang="en-US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56435" y="812165"/>
            <a:ext cx="7162165" cy="4528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982980" y="5946140"/>
            <a:ext cx="10366375" cy="79248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271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1023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</a:p>
        </p:txBody>
      </p:sp>
      <p:sp>
        <p:nvSpPr>
          <p:cNvPr id="11272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1174115" y="5747385"/>
            <a:ext cx="997458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上面讲到我们学习通一定要绑定好学校和工号，绑定好了之后登入电脑端很方便，首选学习通扫一扫登入，还有另外两种登入方式，手机号登入和机构账号登入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4961890" y="1710690"/>
            <a:ext cx="2553335" cy="452120"/>
          </a:xfrm>
          <a:prstGeom prst="wedgeRectCallout">
            <a:avLst>
              <a:gd name="adj1" fmla="val -94914"/>
              <a:gd name="adj2" fmla="val 131179"/>
            </a:avLst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rgbClr val="FF0000"/>
                </a:solidFill>
              </a:rPr>
              <a:t>输入您学校通知的账号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260" y="650875"/>
            <a:ext cx="7070725" cy="468566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7670800" y="997585"/>
            <a:ext cx="4085590" cy="562419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5606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观看视频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826135"/>
            <a:ext cx="7007225" cy="2928620"/>
          </a:xfrm>
          <a:prstGeom prst="rect">
            <a:avLst/>
          </a:prstGeom>
        </p:spPr>
      </p:pic>
      <p:sp>
        <p:nvSpPr>
          <p:cNvPr id="25607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7901940" y="1165225"/>
            <a:ext cx="3649345" cy="535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点击课程封面，进入【首页】，即课程的学习页面，您会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看到您的任务点情况。</a:t>
            </a: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点击课程每个章节的标题栏位置，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鼠标变成小手形状的时候，点击进入课程章节。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个章节的任务点一般包含【视频】和【章节测验】两项。您可以查看一下，在顶端章节名称下方，可以点击【视频】和【章节测验】，两项均需要显示【任务点已完成】，橘色圆点变成绿色即为该集任务完成，可点击左上角【回到课程】查看此章节目录前的橘色圆点是否变为绿色。</a:t>
            </a: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有的章节不止一个视频，您可以向下滑动查看，完成所有任务点，橙色里的数字代表您有几个任务点未完成。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4100" y="2687320"/>
            <a:ext cx="4998085" cy="274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" name="矩形 1"/>
          <p:cNvSpPr/>
          <p:nvPr/>
        </p:nvSpPr>
        <p:spPr>
          <a:xfrm>
            <a:off x="5910580" y="909955"/>
            <a:ext cx="561340" cy="302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25" y="3976370"/>
            <a:ext cx="5828665" cy="2701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725" y="5909945"/>
            <a:ext cx="2752725" cy="5715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35100" y="6015990"/>
            <a:ext cx="2476500" cy="360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2" name="矩形 11"/>
          <p:cNvSpPr/>
          <p:nvPr/>
        </p:nvSpPr>
        <p:spPr>
          <a:xfrm>
            <a:off x="3165475" y="5147310"/>
            <a:ext cx="2073910" cy="360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3" name="矩形 12"/>
          <p:cNvSpPr/>
          <p:nvPr/>
        </p:nvSpPr>
        <p:spPr>
          <a:xfrm>
            <a:off x="479425" y="3976370"/>
            <a:ext cx="727075" cy="276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5" name="矩形 4"/>
          <p:cNvSpPr/>
          <p:nvPr/>
        </p:nvSpPr>
        <p:spPr>
          <a:xfrm>
            <a:off x="4530725" y="6015355"/>
            <a:ext cx="1268730" cy="360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7789545" y="1106805"/>
            <a:ext cx="3284855" cy="541718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266190"/>
            <a:ext cx="6153150" cy="4724400"/>
          </a:xfrm>
          <a:prstGeom prst="rect">
            <a:avLst/>
          </a:prstGeom>
        </p:spPr>
      </p:pic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654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观看视频</a:t>
            </a:r>
          </a:p>
        </p:txBody>
      </p:sp>
      <p:sp>
        <p:nvSpPr>
          <p:cNvPr id="27655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7955915" y="1262380"/>
            <a:ext cx="295211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超星尔雅课程初次完成视频任务点是不能快进的，需要登录后在线一集一集观看，并且作业和考试的答案都在视频里，只有认真观看每一集视频才能顺利通过。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视频中的错题不占成绩，若您答对就可以继续观看视频，若答错将重新作答。</a:t>
            </a: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buClrTx/>
              <a:buSz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您学习愉快！</a:t>
            </a: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22375" y="1393825"/>
            <a:ext cx="3164840" cy="1450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839470" y="5094605"/>
            <a:ext cx="8874125" cy="160909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654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</a:p>
        </p:txBody>
      </p:sp>
      <p:sp>
        <p:nvSpPr>
          <p:cNvPr id="27655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881380" y="5231765"/>
            <a:ext cx="877760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进入课程，点击最上方的【考试】可以查看到这门课程下的考试，只要学习完进度的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就可以开始考试，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考试时间为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分钟，只要点了开始开始就在计时，中途切出考试界面或者点了返回一样在计时，超时自动交卷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4" y="755333"/>
            <a:ext cx="88677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6" name="Group 4      (向天歌演示原创作品：www.TopPPT.cn)"/>
          <p:cNvGrpSpPr/>
          <p:nvPr/>
        </p:nvGrpSpPr>
        <p:grpSpPr bwMode="auto">
          <a:xfrm>
            <a:off x="3953510" y="4010978"/>
            <a:ext cx="2413000" cy="120650"/>
            <a:chOff x="4050658" y="4356850"/>
            <a:chExt cx="1869506" cy="121200"/>
          </a:xfrm>
        </p:grpSpPr>
        <p:cxnSp>
          <p:nvCxnSpPr>
            <p:cNvPr id="25" name="Straight Connector 24      (向天歌演示原创作品：www.TopPPT.cn)"/>
            <p:cNvCxnSpPr/>
            <p:nvPr/>
          </p:nvCxnSpPr>
          <p:spPr>
            <a:xfrm flipV="1">
              <a:off x="4171858" y="4414006"/>
              <a:ext cx="1748306" cy="344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      (向天歌演示原创作品：www.TopPPT.cn)"/>
            <p:cNvSpPr/>
            <p:nvPr/>
          </p:nvSpPr>
          <p:spPr>
            <a:xfrm>
              <a:off x="4050658" y="4356850"/>
              <a:ext cx="121764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9159" name="Group 9      (向天歌演示原创作品：www.TopPPT.cn)"/>
          <p:cNvGrpSpPr/>
          <p:nvPr/>
        </p:nvGrpSpPr>
        <p:grpSpPr bwMode="auto">
          <a:xfrm>
            <a:off x="3593577" y="4634493"/>
            <a:ext cx="419100" cy="403225"/>
            <a:chOff x="2670518" y="4898862"/>
            <a:chExt cx="418098" cy="402345"/>
          </a:xfrm>
        </p:grpSpPr>
        <p:sp>
          <p:nvSpPr>
            <p:cNvPr id="33" name="Rectangle 32      (向天歌演示原创作品：www.TopPPT.cn)"/>
            <p:cNvSpPr/>
            <p:nvPr/>
          </p:nvSpPr>
          <p:spPr>
            <a:xfrm flipV="1">
              <a:off x="2670518" y="4898862"/>
              <a:ext cx="418098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801992" y="4974946"/>
              <a:ext cx="155149" cy="250176"/>
              <a:chOff x="6967538" y="6365875"/>
              <a:chExt cx="127000" cy="204787"/>
            </a:xfrm>
            <a:solidFill>
              <a:schemeClr val="bg1"/>
            </a:solidFill>
          </p:grpSpPr>
          <p:sp>
            <p:nvSpPr>
              <p:cNvPr id="31" name="Freeform 626      (向天歌演示原创作品：www.TopPPT.cn)"/>
              <p:cNvSpPr/>
              <p:nvPr/>
            </p:nvSpPr>
            <p:spPr bwMode="auto">
              <a:xfrm>
                <a:off x="6967538" y="6423025"/>
                <a:ext cx="127000" cy="147637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627      (向天歌演示原创作品：www.TopPPT.cn)"/>
              <p:cNvSpPr/>
              <p:nvPr/>
            </p:nvSpPr>
            <p:spPr bwMode="auto">
              <a:xfrm>
                <a:off x="7000875" y="6365875"/>
                <a:ext cx="61912" cy="134937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49161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2631256" y="1992819"/>
            <a:ext cx="39037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8000" b="1" dirty="0" smtClean="0">
                <a:solidFill>
                  <a:srgbClr val="376092"/>
                </a:solidFill>
                <a:latin typeface="微软雅黑" panose="020B0503020204020204" pitchFamily="34" charset="-122"/>
              </a:rPr>
              <a:t>谢 </a:t>
            </a:r>
            <a:r>
              <a:rPr lang="zh-CN" altLang="en-US" sz="8000" b="1" dirty="0">
                <a:solidFill>
                  <a:srgbClr val="376092"/>
                </a:solidFill>
                <a:latin typeface="微软雅黑" panose="020B0503020204020204" pitchFamily="34" charset="-122"/>
              </a:rPr>
              <a:t>谢！</a:t>
            </a:r>
            <a:endParaRPr lang="en-US" altLang="zh-CN" sz="8000" b="1" dirty="0">
              <a:solidFill>
                <a:srgbClr val="376092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Freeform 37      (向天歌演示原创作品：www.TopPPT.cn)"/>
          <p:cNvSpPr/>
          <p:nvPr/>
        </p:nvSpPr>
        <p:spPr>
          <a:xfrm rot="19177476">
            <a:off x="8159750" y="312738"/>
            <a:ext cx="5683250" cy="5346700"/>
          </a:xfrm>
          <a:custGeom>
            <a:avLst/>
            <a:gdLst>
              <a:gd name="connsiteX0" fmla="*/ 699354 w 5683751"/>
              <a:gd name="connsiteY0" fmla="*/ 2660654 h 5347153"/>
              <a:gd name="connsiteX1" fmla="*/ 699354 w 5683751"/>
              <a:gd name="connsiteY1" fmla="*/ 4647799 h 5347153"/>
              <a:gd name="connsiteX2" fmla="*/ 2720656 w 5683751"/>
              <a:gd name="connsiteY2" fmla="*/ 4654875 h 5347153"/>
              <a:gd name="connsiteX3" fmla="*/ 2131993 w 5683751"/>
              <a:gd name="connsiteY3" fmla="*/ 5347153 h 5347153"/>
              <a:gd name="connsiteX4" fmla="*/ 0 w 5683751"/>
              <a:gd name="connsiteY4" fmla="*/ 5347153 h 5347153"/>
              <a:gd name="connsiteX5" fmla="*/ 0 w 5683751"/>
              <a:gd name="connsiteY5" fmla="*/ 2660489 h 5347153"/>
              <a:gd name="connsiteX6" fmla="*/ 2808800 w 5683751"/>
              <a:gd name="connsiteY6" fmla="*/ 0 h 5347153"/>
              <a:gd name="connsiteX7" fmla="*/ 2832652 w 5683751"/>
              <a:gd name="connsiteY7" fmla="*/ 699354 h 5347153"/>
              <a:gd name="connsiteX8" fmla="*/ 699354 w 5683751"/>
              <a:gd name="connsiteY8" fmla="*/ 699354 h 5347153"/>
              <a:gd name="connsiteX9" fmla="*/ 699354 w 5683751"/>
              <a:gd name="connsiteY9" fmla="*/ 2481295 h 5347153"/>
              <a:gd name="connsiteX10" fmla="*/ 0 w 5683751"/>
              <a:gd name="connsiteY10" fmla="*/ 2481130 h 5347153"/>
              <a:gd name="connsiteX11" fmla="*/ 0 w 5683751"/>
              <a:gd name="connsiteY11" fmla="*/ 0 h 5347153"/>
              <a:gd name="connsiteX12" fmla="*/ 4307551 w 5683751"/>
              <a:gd name="connsiteY12" fmla="*/ 0 h 5347153"/>
              <a:gd name="connsiteX13" fmla="*/ 5683751 w 5683751"/>
              <a:gd name="connsiteY13" fmla="*/ 1170220 h 5347153"/>
              <a:gd name="connsiteX14" fmla="*/ 5080222 w 5683751"/>
              <a:gd name="connsiteY14" fmla="*/ 1879981 h 5347153"/>
              <a:gd name="connsiteX15" fmla="*/ 5080546 w 5683751"/>
              <a:gd name="connsiteY15" fmla="*/ 1701265 h 5347153"/>
              <a:gd name="connsiteX16" fmla="*/ 5081521 w 5683751"/>
              <a:gd name="connsiteY16" fmla="*/ 699354 h 5347153"/>
              <a:gd name="connsiteX17" fmla="*/ 3041115 w 5683751"/>
              <a:gd name="connsiteY17" fmla="*/ 699354 h 5347153"/>
              <a:gd name="connsiteX18" fmla="*/ 3017264 w 5683751"/>
              <a:gd name="connsiteY18" fmla="*/ 0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751" h="5347153">
                <a:moveTo>
                  <a:pt x="699354" y="2660654"/>
                </a:moveTo>
                <a:lnTo>
                  <a:pt x="699354" y="4647799"/>
                </a:lnTo>
                <a:lnTo>
                  <a:pt x="2720656" y="4654875"/>
                </a:lnTo>
                <a:lnTo>
                  <a:pt x="2131993" y="5347153"/>
                </a:lnTo>
                <a:lnTo>
                  <a:pt x="0" y="5347153"/>
                </a:lnTo>
                <a:lnTo>
                  <a:pt x="0" y="2660489"/>
                </a:lnTo>
                <a:close/>
                <a:moveTo>
                  <a:pt x="2808800" y="0"/>
                </a:moveTo>
                <a:lnTo>
                  <a:pt x="2832652" y="699354"/>
                </a:lnTo>
                <a:lnTo>
                  <a:pt x="699354" y="699354"/>
                </a:lnTo>
                <a:lnTo>
                  <a:pt x="699354" y="2481295"/>
                </a:lnTo>
                <a:lnTo>
                  <a:pt x="0" y="2481130"/>
                </a:lnTo>
                <a:lnTo>
                  <a:pt x="0" y="0"/>
                </a:lnTo>
                <a:close/>
                <a:moveTo>
                  <a:pt x="4307551" y="0"/>
                </a:moveTo>
                <a:lnTo>
                  <a:pt x="5683751" y="1170220"/>
                </a:lnTo>
                <a:lnTo>
                  <a:pt x="5080222" y="1879981"/>
                </a:lnTo>
                <a:lnTo>
                  <a:pt x="5080546" y="1701265"/>
                </a:lnTo>
                <a:cubicBezTo>
                  <a:pt x="5081157" y="1364859"/>
                  <a:pt x="5081625" y="1029670"/>
                  <a:pt x="5081521" y="699354"/>
                </a:cubicBezTo>
                <a:lnTo>
                  <a:pt x="3041115" y="699354"/>
                </a:lnTo>
                <a:lnTo>
                  <a:pt x="3017264" y="0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Freeform 38      (向天歌演示原创作品：www.TopPPT.cn)"/>
          <p:cNvSpPr/>
          <p:nvPr/>
        </p:nvSpPr>
        <p:spPr>
          <a:xfrm rot="19177476">
            <a:off x="10460038" y="1317625"/>
            <a:ext cx="3463925" cy="4075113"/>
          </a:xfrm>
          <a:custGeom>
            <a:avLst/>
            <a:gdLst>
              <a:gd name="connsiteX0" fmla="*/ 699354 w 3464896"/>
              <a:gd name="connsiteY0" fmla="*/ 2076448 h 4074783"/>
              <a:gd name="connsiteX1" fmla="*/ 699354 w 3464896"/>
              <a:gd name="connsiteY1" fmla="*/ 3252330 h 4074783"/>
              <a:gd name="connsiteX2" fmla="*/ 0 w 3464896"/>
              <a:gd name="connsiteY2" fmla="*/ 4074783 h 4074783"/>
              <a:gd name="connsiteX3" fmla="*/ 0 w 3464896"/>
              <a:gd name="connsiteY3" fmla="*/ 2076283 h 4074783"/>
              <a:gd name="connsiteX4" fmla="*/ 1684570 w 3464896"/>
              <a:gd name="connsiteY4" fmla="*/ 0 h 4074783"/>
              <a:gd name="connsiteX5" fmla="*/ 1708421 w 3464896"/>
              <a:gd name="connsiteY5" fmla="*/ 699355 h 4074783"/>
              <a:gd name="connsiteX6" fmla="*/ 699354 w 3464896"/>
              <a:gd name="connsiteY6" fmla="*/ 699354 h 4074783"/>
              <a:gd name="connsiteX7" fmla="*/ 699354 w 3464896"/>
              <a:gd name="connsiteY7" fmla="*/ 1859921 h 4074783"/>
              <a:gd name="connsiteX8" fmla="*/ 0 w 3464896"/>
              <a:gd name="connsiteY8" fmla="*/ 1859755 h 4074783"/>
              <a:gd name="connsiteX9" fmla="*/ 0 w 3464896"/>
              <a:gd name="connsiteY9" fmla="*/ 0 h 4074783"/>
              <a:gd name="connsiteX10" fmla="*/ 3464896 w 3464896"/>
              <a:gd name="connsiteY10" fmla="*/ 1 h 4074783"/>
              <a:gd name="connsiteX11" fmla="*/ 2870217 w 3464896"/>
              <a:gd name="connsiteY11" fmla="*/ 699354 h 4074783"/>
              <a:gd name="connsiteX12" fmla="*/ 1916884 w 3464896"/>
              <a:gd name="connsiteY12" fmla="*/ 699354 h 4074783"/>
              <a:gd name="connsiteX13" fmla="*/ 1893033 w 3464896"/>
              <a:gd name="connsiteY13" fmla="*/ 1 h 40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96" h="4074783">
                <a:moveTo>
                  <a:pt x="699354" y="2076448"/>
                </a:moveTo>
                <a:lnTo>
                  <a:pt x="699354" y="3252330"/>
                </a:lnTo>
                <a:lnTo>
                  <a:pt x="0" y="4074783"/>
                </a:lnTo>
                <a:lnTo>
                  <a:pt x="0" y="2076283"/>
                </a:lnTo>
                <a:close/>
                <a:moveTo>
                  <a:pt x="1684570" y="0"/>
                </a:moveTo>
                <a:lnTo>
                  <a:pt x="1708421" y="699355"/>
                </a:lnTo>
                <a:lnTo>
                  <a:pt x="699354" y="699354"/>
                </a:lnTo>
                <a:lnTo>
                  <a:pt x="699354" y="1859921"/>
                </a:lnTo>
                <a:lnTo>
                  <a:pt x="0" y="1859755"/>
                </a:lnTo>
                <a:lnTo>
                  <a:pt x="0" y="0"/>
                </a:lnTo>
                <a:close/>
                <a:moveTo>
                  <a:pt x="3464896" y="1"/>
                </a:moveTo>
                <a:lnTo>
                  <a:pt x="2870217" y="699354"/>
                </a:lnTo>
                <a:lnTo>
                  <a:pt x="1916884" y="699354"/>
                </a:lnTo>
                <a:lnTo>
                  <a:pt x="1893033" y="1"/>
                </a:lnTo>
                <a:close/>
              </a:path>
            </a:pathLst>
          </a:cu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5" name="Group 4      (向天歌演示原创作品：www.TopPPT.cn)"/>
          <p:cNvGrpSpPr/>
          <p:nvPr/>
        </p:nvGrpSpPr>
        <p:grpSpPr bwMode="auto">
          <a:xfrm rot="10800000">
            <a:off x="1282065" y="3994468"/>
            <a:ext cx="2413000" cy="120650"/>
            <a:chOff x="4050658" y="4356850"/>
            <a:chExt cx="1869506" cy="121200"/>
          </a:xfrm>
        </p:grpSpPr>
        <p:cxnSp>
          <p:nvCxnSpPr>
            <p:cNvPr id="16" name="Straight Connector 24      (向天歌演示原创作品：www.TopPPT.cn)"/>
            <p:cNvCxnSpPr/>
            <p:nvPr/>
          </p:nvCxnSpPr>
          <p:spPr>
            <a:xfrm flipV="1">
              <a:off x="4171858" y="4414006"/>
              <a:ext cx="1748306" cy="344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9      (向天歌演示原创作品：www.TopPPT.cn)"/>
            <p:cNvSpPr/>
            <p:nvPr/>
          </p:nvSpPr>
          <p:spPr>
            <a:xfrm>
              <a:off x="4050658" y="4356850"/>
              <a:ext cx="121764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8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547" y="226604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557338"/>
            <a:ext cx="12192000" cy="316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6600" dirty="0" smtClean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移动端</a:t>
            </a:r>
            <a:r>
              <a:rPr lang="zh-CN" altLang="en-US" sz="6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Rectangle 4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Rectangle 5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125" name="TextBox 6      (向天歌演示原创作品：www.TopPPT.cn)"/>
          <p:cNvSpPr txBox="1">
            <a:spLocks noChangeArrowheads="1"/>
          </p:cNvSpPr>
          <p:nvPr/>
        </p:nvSpPr>
        <p:spPr bwMode="auto">
          <a:xfrm>
            <a:off x="681355" y="233045"/>
            <a:ext cx="10553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7" name="Rectangle 16      (向天歌演示原创作品：www.TopPPT.cn)"/>
          <p:cNvSpPr/>
          <p:nvPr/>
        </p:nvSpPr>
        <p:spPr>
          <a:xfrm>
            <a:off x="1692910" y="2192020"/>
            <a:ext cx="3710305" cy="79375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21A3D0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Rectangle 17      (向天歌演示原创作品：www.TopPPT.cn)"/>
          <p:cNvSpPr/>
          <p:nvPr/>
        </p:nvSpPr>
        <p:spPr>
          <a:xfrm>
            <a:off x="1692910" y="3055620"/>
            <a:ext cx="3709670" cy="79375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Rectangle 8      (向天歌演示原创作品：www.TopPPT.cn)"/>
          <p:cNvSpPr/>
          <p:nvPr/>
        </p:nvSpPr>
        <p:spPr>
          <a:xfrm>
            <a:off x="1692910" y="3925570"/>
            <a:ext cx="3709670" cy="79375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Rectangle 9      (向天歌演示原创作品：www.TopPPT.cn)"/>
          <p:cNvSpPr/>
          <p:nvPr/>
        </p:nvSpPr>
        <p:spPr>
          <a:xfrm>
            <a:off x="1682750" y="4798060"/>
            <a:ext cx="3719830" cy="79184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Rectangle 1      (向天歌演示原创作品：www.TopPPT.cn)"/>
          <p:cNvSpPr/>
          <p:nvPr/>
        </p:nvSpPr>
        <p:spPr>
          <a:xfrm>
            <a:off x="756285" y="2192060"/>
            <a:ext cx="868363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3" name="Rectangle 12      (向天歌演示原创作品：www.TopPPT.cn)"/>
          <p:cNvSpPr/>
          <p:nvPr/>
        </p:nvSpPr>
        <p:spPr>
          <a:xfrm>
            <a:off x="757873" y="3055660"/>
            <a:ext cx="868362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endParaRPr 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3      (向天歌演示原创作品：www.TopPPT.cn)"/>
          <p:cNvSpPr/>
          <p:nvPr/>
        </p:nvSpPr>
        <p:spPr>
          <a:xfrm>
            <a:off x="756285" y="3925610"/>
            <a:ext cx="868363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endParaRPr 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4      (向天歌演示原创作品：www.TopPPT.cn)"/>
          <p:cNvSpPr/>
          <p:nvPr/>
        </p:nvSpPr>
        <p:spPr>
          <a:xfrm>
            <a:off x="765810" y="4793972"/>
            <a:ext cx="869950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endParaRPr 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6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2000885" y="2395220"/>
            <a:ext cx="22275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下载【学习通】</a:t>
            </a:r>
          </a:p>
        </p:txBody>
      </p:sp>
      <p:sp>
        <p:nvSpPr>
          <p:cNvPr id="32" name="Rectangle 16      (向天歌演示原创作品：www.TopPPT.cn)"/>
          <p:cNvSpPr/>
          <p:nvPr/>
        </p:nvSpPr>
        <p:spPr>
          <a:xfrm>
            <a:off x="7400925" y="2190115"/>
            <a:ext cx="3710305" cy="79375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21A3D0"/>
              </a:solidFill>
              <a:ea typeface="微软雅黑" panose="020B0503020204020204" pitchFamily="34" charset="-122"/>
            </a:endParaRPr>
          </a:p>
        </p:txBody>
      </p:sp>
      <p:sp>
        <p:nvSpPr>
          <p:cNvPr id="5137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2000885" y="3185795"/>
            <a:ext cx="17729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注册登录</a:t>
            </a:r>
          </a:p>
        </p:txBody>
      </p:sp>
      <p:sp>
        <p:nvSpPr>
          <p:cNvPr id="5138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2000885" y="4119245"/>
            <a:ext cx="22275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单位认证</a:t>
            </a:r>
          </a:p>
        </p:txBody>
      </p:sp>
      <p:sp>
        <p:nvSpPr>
          <p:cNvPr id="5139" name="TextBox 44      (向天歌演示原创作品：www.TopPPT.cn)"/>
          <p:cNvSpPr txBox="1">
            <a:spLocks noChangeArrowheads="1"/>
          </p:cNvSpPr>
          <p:nvPr/>
        </p:nvSpPr>
        <p:spPr bwMode="auto">
          <a:xfrm>
            <a:off x="2000885" y="4963795"/>
            <a:ext cx="32873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查看课程</a:t>
            </a:r>
          </a:p>
        </p:txBody>
      </p:sp>
      <p:sp>
        <p:nvSpPr>
          <p:cNvPr id="3" name="Rectangle 9      (向天歌演示原创作品：www.TopPPT.cn)"/>
          <p:cNvSpPr/>
          <p:nvPr/>
        </p:nvSpPr>
        <p:spPr>
          <a:xfrm>
            <a:off x="1682750" y="5640705"/>
            <a:ext cx="3719830" cy="79184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Rectangle 14      (向天歌演示原创作品：www.TopPPT.cn)"/>
          <p:cNvSpPr/>
          <p:nvPr/>
        </p:nvSpPr>
        <p:spPr>
          <a:xfrm>
            <a:off x="749300" y="5638522"/>
            <a:ext cx="869950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endParaRPr 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44      (向天歌演示原创作品：www.TopPPT.cn)"/>
          <p:cNvSpPr txBox="1">
            <a:spLocks noChangeArrowheads="1"/>
          </p:cNvSpPr>
          <p:nvPr/>
        </p:nvSpPr>
        <p:spPr bwMode="auto">
          <a:xfrm>
            <a:off x="2000885" y="5794375"/>
            <a:ext cx="34023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查看考核、进度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861060"/>
            <a:ext cx="12192000" cy="972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800" dirty="0" smtClean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移动端</a:t>
            </a:r>
            <a:r>
              <a:rPr lang="zh-CN" altLang="en-US" sz="48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</a:t>
            </a:r>
          </a:p>
        </p:txBody>
      </p:sp>
      <p:sp>
        <p:nvSpPr>
          <p:cNvPr id="21" name="Rectangle 1      (向天歌演示原创作品：www.TopPPT.cn)"/>
          <p:cNvSpPr/>
          <p:nvPr/>
        </p:nvSpPr>
        <p:spPr>
          <a:xfrm>
            <a:off x="6464300" y="2192060"/>
            <a:ext cx="868363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25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7565390" y="2395220"/>
            <a:ext cx="32213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观看视频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6      (向天歌演示原创作品：www.TopPPT.cn)"/>
          <p:cNvSpPr/>
          <p:nvPr/>
        </p:nvSpPr>
        <p:spPr>
          <a:xfrm>
            <a:off x="7384415" y="3249930"/>
            <a:ext cx="3710305" cy="79375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21A3D0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Rectangle 1      (向天歌演示原创作品：www.TopPPT.cn)"/>
          <p:cNvSpPr/>
          <p:nvPr/>
        </p:nvSpPr>
        <p:spPr>
          <a:xfrm>
            <a:off x="6447790" y="3251875"/>
            <a:ext cx="868363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</p:txBody>
      </p:sp>
      <p:sp>
        <p:nvSpPr>
          <p:cNvPr id="19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7548880" y="3455035"/>
            <a:ext cx="32213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CDC8802A94B6C16591B3E4B050637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5" y="1165860"/>
            <a:ext cx="5667375" cy="5146040"/>
          </a:xfrm>
          <a:prstGeom prst="rect">
            <a:avLst/>
          </a:prstGeom>
        </p:spPr>
      </p:pic>
      <p:sp>
        <p:nvSpPr>
          <p:cNvPr id="32" name="Rectangle 31      (向天歌演示原创作品：www.TopPPT.cn)"/>
          <p:cNvSpPr/>
          <p:nvPr/>
        </p:nvSpPr>
        <p:spPr>
          <a:xfrm>
            <a:off x="6779895" y="1165225"/>
            <a:ext cx="4770120" cy="514667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4823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27512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800" b="1" dirty="0">
                <a:latin typeface="微软雅黑" panose="020B0503020204020204" pitchFamily="34" charset="-122"/>
              </a:rPr>
              <a:t>下载【学习通】</a:t>
            </a:r>
          </a:p>
        </p:txBody>
      </p:sp>
      <p:sp>
        <p:nvSpPr>
          <p:cNvPr id="34824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6852285" y="1243965"/>
            <a:ext cx="4630420" cy="41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手机端或者平板学习需要下载安装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学习通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】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客户端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、建议下载最新的超星【学习通】版本客户端，app下载方法可通过“应用商店/appstore”里搜索【学习通】</a:t>
            </a:r>
          </a:p>
          <a:p>
            <a:pPr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sym typeface="+mn-ea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2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、也可直接用微信扫左图下载</a:t>
            </a:r>
          </a:p>
          <a:p>
            <a:pPr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sym typeface="+mn-ea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注意：Android系统下载安装时若提示“未知应用来源”，请确认继续安装；iOS系统用户安装时若提示“未受信任的企业:级开发者”，请进入设置-通用-描述文件，选择信任Beijing Shiji Chaoxing Information Technology Development Co., Ltd.。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551180" y="6054090"/>
            <a:ext cx="11182350" cy="67818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6870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21031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微软雅黑" panose="020B0503020204020204" pitchFamily="34" charset="-122"/>
              </a:rPr>
              <a:t>注册登录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36871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643255" y="6270625"/>
            <a:ext cx="1101915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点击【我】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-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【手机号快捷登入】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-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【一键登入】登入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</a:p>
          <a:p>
            <a:pPr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0725" y="859155"/>
            <a:ext cx="55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09415" y="859155"/>
            <a:ext cx="55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188960" y="787400"/>
            <a:ext cx="55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③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72355" y="908050"/>
            <a:ext cx="3095625" cy="48145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902700" y="979805"/>
            <a:ext cx="2987675" cy="47834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08735" y="935990"/>
            <a:ext cx="2864485" cy="493776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608965" y="5385435"/>
            <a:ext cx="10975975" cy="132397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6870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21031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微软雅黑" panose="020B0503020204020204" pitchFamily="34" charset="-122"/>
              </a:rPr>
              <a:t>注册登录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36871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755015" y="5438775"/>
            <a:ext cx="106838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charset="0"/>
              <a:buChar char="u"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【账号管理】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-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【绑定单位】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-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【添加单位】，然后输入您的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学校名称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【宜春学院】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+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您的学号进行绑定。如果绑定学号不成功检查一下学校名称和学号是否输入准确，如果准确还无法添加的联系负责的老师反馈，添加进系统之后再操作绑定。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如果有多个单位的，左滑可设置默认单位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。</a:t>
            </a:r>
            <a:endParaRPr lang="en-US" altLang="zh-CN" sz="1800" dirty="0" smtClean="0">
              <a:solidFill>
                <a:srgbClr val="FF0000"/>
              </a:solidFill>
              <a:latin typeface="微软雅黑" panose="020B0503020204020204" pitchFamily="34" charset="-122"/>
              <a:sym typeface="+mn-ea"/>
            </a:endParaRPr>
          </a:p>
          <a:p>
            <a:pPr eaLnBrk="1" hangingPunct="1">
              <a:spcBef>
                <a:spcPct val="0"/>
              </a:spcBef>
              <a:buFont typeface="Wingdings" panose="05000000000000000000" charset="0"/>
              <a:buChar char="u"/>
            </a:pP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注意：一定要是在列表中选择“宜春学院”，不能是手打字打上去的，否则绑定单位就会失败。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sym typeface="+mn-ea"/>
            </a:endParaRPr>
          </a:p>
          <a:p>
            <a:pPr indent="0" eaLnBrk="1" hangingPunct="1">
              <a:spcBef>
                <a:spcPct val="0"/>
              </a:spcBef>
              <a:buFont typeface="Wingdings" panose="05000000000000000000" charset="0"/>
              <a:buNone/>
            </a:pP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39470" y="839470"/>
            <a:ext cx="2657475" cy="450786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18440" y="859155"/>
            <a:ext cx="55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575720" y="832593"/>
            <a:ext cx="2611755" cy="452056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518996" y="108585"/>
            <a:ext cx="55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312024" y="832593"/>
            <a:ext cx="2559685" cy="4579620"/>
          </a:xfrm>
          <a:prstGeom prst="rect">
            <a:avLst/>
          </a:prstGeom>
        </p:spPr>
      </p:pic>
      <p:pic>
        <p:nvPicPr>
          <p:cNvPr id="1025" name="Picture 1" descr="e:\Desktop\Screenshot_20240924_101335_com.chaoxing.mobile_e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72" y="828734"/>
            <a:ext cx="3107696" cy="450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509905" y="5986780"/>
            <a:ext cx="11200765" cy="75501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8919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680"/>
            <a:ext cx="21297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微软雅黑" panose="020B0503020204020204" pitchFamily="34" charset="-122"/>
              </a:rPr>
              <a:t>找到课程</a:t>
            </a:r>
          </a:p>
        </p:txBody>
      </p:sp>
      <p:sp>
        <p:nvSpPr>
          <p:cNvPr id="38920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582295" y="6194425"/>
            <a:ext cx="1112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l" eaLnBrk="1" hangingPunct="1">
              <a:buClrTx/>
              <a:buSz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进入</a:t>
            </a:r>
            <a:r>
              <a:rPr 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学习通首页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-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我的课程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 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找到对应的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自己选的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课程进入章节学习即可</a:t>
            </a:r>
          </a:p>
        </p:txBody>
      </p:sp>
      <p:pic>
        <p:nvPicPr>
          <p:cNvPr id="39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73929" y="908720"/>
            <a:ext cx="2745105" cy="489458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8919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680"/>
            <a:ext cx="21297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微软雅黑" panose="020B0503020204020204" pitchFamily="34" charset="-122"/>
              </a:rPr>
              <a:t>课程时间</a:t>
            </a:r>
          </a:p>
        </p:txBody>
      </p:sp>
      <p:sp>
        <p:nvSpPr>
          <p:cNvPr id="16" name="矩形 15"/>
          <p:cNvSpPr/>
          <p:nvPr/>
        </p:nvSpPr>
        <p:spPr>
          <a:xfrm>
            <a:off x="7819390" y="935355"/>
            <a:ext cx="3640455" cy="4527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7" name="文本框 16"/>
          <p:cNvSpPr txBox="1"/>
          <p:nvPr/>
        </p:nvSpPr>
        <p:spPr>
          <a:xfrm>
            <a:off x="7929835" y="1988840"/>
            <a:ext cx="34842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小贴士：</a:t>
            </a:r>
          </a:p>
          <a:p>
            <a:r>
              <a:rPr lang="zh-CN" altLang="en-US" sz="2000" b="1" dirty="0" smtClean="0">
                <a:solidFill>
                  <a:srgbClr val="FF0000"/>
                </a:solidFill>
              </a:rPr>
              <a:t>课程一定要在课程结束时间内学习完， 不要等到最后一刻。观看视频完成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95%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以上即可参加考试。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904875"/>
            <a:ext cx="57245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8919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680"/>
            <a:ext cx="21297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微软雅黑" panose="020B0503020204020204" pitchFamily="34" charset="-122"/>
              </a:rPr>
              <a:t>观看视频</a:t>
            </a:r>
          </a:p>
        </p:txBody>
      </p:sp>
      <p:pic>
        <p:nvPicPr>
          <p:cNvPr id="10" name="图片 9" descr="04BCBB9B1C2E3969EFAFB4E2EF0C8C9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" y="817245"/>
            <a:ext cx="3380105" cy="57804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1180" y="2180590"/>
            <a:ext cx="1801495" cy="3981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32" name="Rectangle 31      (向天歌演示原创作品：www.TopPPT.cn)"/>
          <p:cNvSpPr/>
          <p:nvPr/>
        </p:nvSpPr>
        <p:spPr>
          <a:xfrm>
            <a:off x="8077835" y="817880"/>
            <a:ext cx="3373755" cy="577977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8175625" y="949960"/>
            <a:ext cx="3275965" cy="563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点击【章节】进入课程的学习页面，您会看到任务点情况。</a:t>
            </a:r>
          </a:p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最上方有显示您的【待完成任务数】。每个章节前面的数字代表您有几个任务点未完成，橙色代表任务点未完成，绿色代表完成。</a:t>
            </a:r>
          </a:p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您要学习的课程章节进入，可以看到对应的任务点，一个章节的任务点一般包含【视频】和【章节测验】两项。您可以查看一下，两项均需要显示【任务点已完成】，橘色圆点变成绿色即为该集任务完成，可点击左上角返回【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&lt;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】查看此章节目录前的橘色圆点是否变为绿色。</a:t>
            </a:r>
          </a:p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有的章节不止一个视频，您可以向下滑动查看，完成所有任务点。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394BC7A753D304AE90F0B16DC11934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685" y="817245"/>
            <a:ext cx="3375660" cy="57810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65505" y="3072130"/>
            <a:ext cx="438785" cy="3981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ransition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2ade90b-8f22-4052-baaf-0766a31172b5"/>
  <p:tag name="COMMONDATA" val="eyJoZGlkIjoiM2MyNjI1NTliZjg1NTRmYjA4NjA1N2E5YzM4YzAzN2YifQ=="/>
  <p:tag name="commondata" val="eyJoZGlkIjoiZTIzNWI4ZmEzM2VhMDU2OGQ2ZGUzYjc0ZGFmZjllMz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1124</Words>
  <Application>Microsoft Office PowerPoint</Application>
  <PresentationFormat>自定义</PresentationFormat>
  <Paragraphs>109</Paragraphs>
  <Slides>19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新浪微博：@注龙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Peter-冯</dc:creator>
  <cp:lastModifiedBy>zay</cp:lastModifiedBy>
  <cp:revision>292</cp:revision>
  <dcterms:created xsi:type="dcterms:W3CDTF">2013-10-08T09:05:00Z</dcterms:created>
  <dcterms:modified xsi:type="dcterms:W3CDTF">2024-09-24T02:20:38Z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向天歌官方免费模板01：蓝灰配色年终工作总结模板.ppt</vt:lpwstr>
  </property>
  <property fmtid="{D5CDD505-2E9C-101B-9397-08002B2CF9AE}" pid="3" name="fileid">
    <vt:lpwstr>719222</vt:lpwstr>
  </property>
  <property fmtid="{D5CDD505-2E9C-101B-9397-08002B2CF9AE}" pid="4" name="KSOProductBuildVer">
    <vt:lpwstr>2052-12.1.0.17857</vt:lpwstr>
  </property>
  <property fmtid="{D5CDD505-2E9C-101B-9397-08002B2CF9AE}" pid="5" name="ICV">
    <vt:lpwstr>494C2A07343F4736A930B259DFD979EF_12</vt:lpwstr>
  </property>
</Properties>
</file>