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3"/>
  </p:notesMasterIdLst>
  <p:sldIdLst>
    <p:sldId id="397" r:id="rId2"/>
    <p:sldId id="398" r:id="rId3"/>
    <p:sldId id="315" r:id="rId4"/>
    <p:sldId id="399" r:id="rId5"/>
    <p:sldId id="400" r:id="rId6"/>
    <p:sldId id="698" r:id="rId7"/>
    <p:sldId id="699" r:id="rId8"/>
    <p:sldId id="700" r:id="rId9"/>
    <p:sldId id="402" r:id="rId10"/>
    <p:sldId id="403" r:id="rId11"/>
    <p:sldId id="387" r:id="rId12"/>
    <p:sldId id="405" r:id="rId13"/>
    <p:sldId id="406" r:id="rId14"/>
    <p:sldId id="407" r:id="rId15"/>
    <p:sldId id="608" r:id="rId16"/>
    <p:sldId id="797" r:id="rId17"/>
    <p:sldId id="798" r:id="rId18"/>
    <p:sldId id="605" r:id="rId19"/>
    <p:sldId id="606" r:id="rId20"/>
    <p:sldId id="607" r:id="rId21"/>
    <p:sldId id="410" r:id="rId22"/>
    <p:sldId id="359" r:id="rId23"/>
    <p:sldId id="411" r:id="rId24"/>
    <p:sldId id="393" r:id="rId25"/>
    <p:sldId id="468" r:id="rId26"/>
    <p:sldId id="469" r:id="rId27"/>
    <p:sldId id="470" r:id="rId28"/>
    <p:sldId id="378" r:id="rId29"/>
    <p:sldId id="379" r:id="rId30"/>
    <p:sldId id="485" r:id="rId31"/>
    <p:sldId id="486" r:id="rId32"/>
    <p:sldId id="440" r:id="rId33"/>
    <p:sldId id="383" r:id="rId34"/>
    <p:sldId id="374" r:id="rId35"/>
    <p:sldId id="381" r:id="rId36"/>
    <p:sldId id="373" r:id="rId37"/>
    <p:sldId id="435" r:id="rId38"/>
    <p:sldId id="436" r:id="rId39"/>
    <p:sldId id="437" r:id="rId40"/>
    <p:sldId id="466" r:id="rId41"/>
    <p:sldId id="413" r:id="rId42"/>
    <p:sldId id="487" r:id="rId43"/>
    <p:sldId id="488" r:id="rId44"/>
    <p:sldId id="489" r:id="rId45"/>
    <p:sldId id="490" r:id="rId46"/>
    <p:sldId id="491" r:id="rId47"/>
    <p:sldId id="492" r:id="rId48"/>
    <p:sldId id="496" r:id="rId49"/>
    <p:sldId id="613" r:id="rId50"/>
    <p:sldId id="497" r:id="rId51"/>
    <p:sldId id="609" r:id="rId52"/>
    <p:sldId id="498" r:id="rId53"/>
    <p:sldId id="513" r:id="rId54"/>
    <p:sldId id="549" r:id="rId55"/>
    <p:sldId id="610" r:id="rId56"/>
    <p:sldId id="550" r:id="rId57"/>
    <p:sldId id="552" r:id="rId58"/>
    <p:sldId id="553" r:id="rId59"/>
    <p:sldId id="554" r:id="rId60"/>
    <p:sldId id="555" r:id="rId61"/>
    <p:sldId id="556" r:id="rId62"/>
    <p:sldId id="557" r:id="rId63"/>
    <p:sldId id="558" r:id="rId64"/>
    <p:sldId id="560" r:id="rId65"/>
    <p:sldId id="559" r:id="rId66"/>
    <p:sldId id="561" r:id="rId67"/>
    <p:sldId id="562" r:id="rId68"/>
    <p:sldId id="563" r:id="rId69"/>
    <p:sldId id="564" r:id="rId70"/>
    <p:sldId id="611" r:id="rId71"/>
    <p:sldId id="565" r:id="rId72"/>
    <p:sldId id="566" r:id="rId73"/>
    <p:sldId id="614" r:id="rId74"/>
    <p:sldId id="584" r:id="rId75"/>
    <p:sldId id="567" r:id="rId76"/>
    <p:sldId id="568" r:id="rId77"/>
    <p:sldId id="585" r:id="rId78"/>
    <p:sldId id="574" r:id="rId79"/>
    <p:sldId id="569" r:id="rId80"/>
    <p:sldId id="586" r:id="rId81"/>
    <p:sldId id="575" r:id="rId82"/>
    <p:sldId id="570" r:id="rId83"/>
    <p:sldId id="587" r:id="rId84"/>
    <p:sldId id="602" r:id="rId85"/>
    <p:sldId id="601" r:id="rId86"/>
    <p:sldId id="580" r:id="rId87"/>
    <p:sldId id="572" r:id="rId88"/>
    <p:sldId id="612" r:id="rId89"/>
    <p:sldId id="581" r:id="rId90"/>
    <p:sldId id="598" r:id="rId91"/>
    <p:sldId id="604" r:id="rId92"/>
    <p:sldId id="616" r:id="rId93"/>
    <p:sldId id="617" r:id="rId94"/>
    <p:sldId id="512" r:id="rId95"/>
    <p:sldId id="511" r:id="rId96"/>
    <p:sldId id="603" r:id="rId97"/>
    <p:sldId id="599" r:id="rId98"/>
    <p:sldId id="793" r:id="rId99"/>
    <p:sldId id="791" r:id="rId100"/>
    <p:sldId id="792" r:id="rId101"/>
    <p:sldId id="600" r:id="rId102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FBC78CE-3B16-5A43-92CF-657E6CF172F6}">
          <p14:sldIdLst>
            <p14:sldId id="397"/>
          </p14:sldIdLst>
        </p14:section>
        <p14:section name="无标题节" id="{F39AEFE7-4535-F549-BCAA-BA31358F3D6C}">
          <p14:sldIdLst>
            <p14:sldId id="398"/>
            <p14:sldId id="315"/>
            <p14:sldId id="399"/>
            <p14:sldId id="400"/>
            <p14:sldId id="698"/>
            <p14:sldId id="699"/>
            <p14:sldId id="700"/>
            <p14:sldId id="402"/>
            <p14:sldId id="403"/>
            <p14:sldId id="387"/>
            <p14:sldId id="405"/>
            <p14:sldId id="406"/>
            <p14:sldId id="407"/>
            <p14:sldId id="608"/>
            <p14:sldId id="797"/>
            <p14:sldId id="798"/>
            <p14:sldId id="605"/>
            <p14:sldId id="606"/>
            <p14:sldId id="607"/>
            <p14:sldId id="410"/>
            <p14:sldId id="359"/>
            <p14:sldId id="411"/>
            <p14:sldId id="393"/>
            <p14:sldId id="468"/>
            <p14:sldId id="469"/>
            <p14:sldId id="470"/>
            <p14:sldId id="378"/>
            <p14:sldId id="379"/>
            <p14:sldId id="485"/>
            <p14:sldId id="486"/>
            <p14:sldId id="440"/>
            <p14:sldId id="383"/>
            <p14:sldId id="374"/>
            <p14:sldId id="381"/>
            <p14:sldId id="373"/>
            <p14:sldId id="435"/>
            <p14:sldId id="436"/>
            <p14:sldId id="437"/>
            <p14:sldId id="466"/>
            <p14:sldId id="413"/>
            <p14:sldId id="487"/>
            <p14:sldId id="488"/>
            <p14:sldId id="489"/>
            <p14:sldId id="490"/>
            <p14:sldId id="491"/>
            <p14:sldId id="492"/>
            <p14:sldId id="496"/>
            <p14:sldId id="613"/>
            <p14:sldId id="497"/>
            <p14:sldId id="609"/>
            <p14:sldId id="498"/>
            <p14:sldId id="513"/>
            <p14:sldId id="549"/>
            <p14:sldId id="610"/>
            <p14:sldId id="550"/>
            <p14:sldId id="552"/>
            <p14:sldId id="553"/>
            <p14:sldId id="554"/>
            <p14:sldId id="555"/>
            <p14:sldId id="556"/>
            <p14:sldId id="557"/>
            <p14:sldId id="558"/>
            <p14:sldId id="560"/>
            <p14:sldId id="559"/>
            <p14:sldId id="561"/>
            <p14:sldId id="562"/>
            <p14:sldId id="563"/>
            <p14:sldId id="564"/>
            <p14:sldId id="611"/>
            <p14:sldId id="565"/>
            <p14:sldId id="566"/>
            <p14:sldId id="614"/>
            <p14:sldId id="584"/>
            <p14:sldId id="567"/>
            <p14:sldId id="568"/>
            <p14:sldId id="585"/>
            <p14:sldId id="574"/>
            <p14:sldId id="569"/>
            <p14:sldId id="586"/>
            <p14:sldId id="575"/>
            <p14:sldId id="570"/>
            <p14:sldId id="587"/>
            <p14:sldId id="602"/>
            <p14:sldId id="601"/>
            <p14:sldId id="580"/>
            <p14:sldId id="572"/>
            <p14:sldId id="612"/>
            <p14:sldId id="581"/>
            <p14:sldId id="598"/>
            <p14:sldId id="604"/>
            <p14:sldId id="616"/>
            <p14:sldId id="617"/>
            <p14:sldId id="512"/>
            <p14:sldId id="511"/>
            <p14:sldId id="603"/>
            <p14:sldId id="599"/>
            <p14:sldId id="793"/>
            <p14:sldId id="791"/>
            <p14:sldId id="792"/>
            <p14:sldId id="6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68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姚凯" initials="姚凯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58ED5"/>
    <a:srgbClr val="376092"/>
    <a:srgbClr val="CC0066"/>
    <a:srgbClr val="CCFF66"/>
    <a:srgbClr val="99CC00"/>
    <a:srgbClr val="CCFF99"/>
    <a:srgbClr val="99FF99"/>
    <a:srgbClr val="A3B61E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37" autoAdjust="0"/>
    <p:restoredTop sz="58070" autoAdjust="0"/>
  </p:normalViewPr>
  <p:slideViewPr>
    <p:cSldViewPr snapToGrid="0">
      <p:cViewPr varScale="1">
        <p:scale>
          <a:sx n="101" d="100"/>
          <a:sy n="101" d="100"/>
        </p:scale>
        <p:origin x="108" y="342"/>
      </p:cViewPr>
      <p:guideLst>
        <p:guide orient="horz" pos="2068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7CC28D2E-9B70-4631-A6DF-B7B6DD457FC7}" type="datetimeFigureOut">
              <a:rPr lang="zh-CN" altLang="en-US"/>
              <a:t>2019/5/16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53CC675E-4F04-4699-B3A0-B121A190B26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438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>
              <a:buFont typeface="Arial" panose="020B0604020202020204" pitchFamily="34" charset="0"/>
              <a:buNone/>
            </a:pPr>
            <a:fld id="{9FD84ABA-923B-4CF8-A41E-FD8A1177A14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30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5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402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462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595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11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476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521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200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39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57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6772A-BFB6-47E5-84E9-115BD061CCDE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16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832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5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96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188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366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2943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205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084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7399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053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6772A-BFB6-47E5-84E9-115BD061CCDE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801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161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5894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192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4075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80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1434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7799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447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1160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76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6772A-BFB6-47E5-84E9-115BD061CCDE}" type="slidenum">
              <a:rPr lang="zh-CN" altLang="en-US" smtClean="0">
                <a:solidFill>
                  <a:prstClr val="black"/>
                </a:solidFill>
              </a:r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759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566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2982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1165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2984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8920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778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5300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2148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8686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804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6772A-BFB6-47E5-84E9-115BD061CCDE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395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4551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568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0370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221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440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6461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2183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8253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073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87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105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996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AD3A4-CACF-437B-AA9C-AD5783658898}" type="datetime1">
              <a:rPr lang="zh-CN" altLang="en-US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6AA24-9B0D-488A-BD49-45E885E35A59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3B25C-DC51-4B1A-B5B7-8803BA9A4E7D}" type="datetime1">
              <a:rPr lang="zh-CN" altLang="en-US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F2B4-1ABE-45F7-BA5F-103881E6F878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1DA12-EDBA-4D71-BD68-3DB62D7C9D2F}" type="datetime1">
              <a:rPr lang="zh-CN" altLang="en-US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009E5-0DE6-46E6-9157-7478D01BCE3C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D984D-2DE7-4658-9ECF-68001EF613FB}" type="datetime1">
              <a:rPr lang="zh-CN" altLang="en-US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D41B0-02B5-4E8A-AE26-A4F62C3EB1B6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 rot="-1260000">
            <a:off x="1511189" y="2896450"/>
            <a:ext cx="915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72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内部资料，严禁外传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9618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7593" y="9040"/>
            <a:ext cx="10515600" cy="95277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/>
            </a:lvl4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  <a:r>
              <a:rPr lang="en-US" altLang="zh-CN" dirty="0"/>
              <a:t>		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3029-AA87-4F77-A66C-E5414952573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CEB1-F6F0-45E2-BD84-174B0FE96A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hlinkClick r:id="rId3" action="ppaction://hlinksldjump"/>
          </p:cNvPr>
          <p:cNvSpPr txBox="1"/>
          <p:nvPr userDrawn="1"/>
        </p:nvSpPr>
        <p:spPr>
          <a:xfrm>
            <a:off x="11238963" y="1013139"/>
            <a:ext cx="789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/>
              </a:rPr>
              <a:t>MENU</a:t>
            </a:r>
            <a:endParaRPr lang="zh-CN" alt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3029-AA87-4F77-A66C-E5414952573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CEB1-F6F0-45E2-BD84-174B0FE96A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D0F46-4CDC-4A35-AE8A-C0BFD8841FBB}" type="datetime1">
              <a:rPr lang="zh-CN" altLang="en-US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CFFF9-7403-4194-96B4-496C8A496FAD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3B808-75BD-4899-92E5-1988CB2CF709}" type="datetime1">
              <a:rPr lang="zh-CN" altLang="en-US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3CC1A-7B2F-4733-97F4-A562C93424FB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C5AE1-B986-47D5-B70D-50F980FD772A}" type="datetime1">
              <a:rPr lang="zh-CN" altLang="en-US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7BE1F-8CAB-44D3-95B8-A65D34211CC3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9E130-0DA6-46EA-8C8B-8B9C8B12651F}" type="datetime1">
              <a:rPr lang="zh-CN" altLang="en-US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5D651-9891-46ED-AAB9-2E4F52816544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185B1-D6D6-484A-98A4-9B32947F8BB6}" type="datetime1">
              <a:rPr lang="zh-CN" altLang="en-US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53FE4-9A0F-43A0-86DF-CA89876C77AC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84C7A-A80A-40CD-B014-640C6FC87530}" type="datetime1">
              <a:rPr lang="zh-CN" altLang="en-US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ED8F0-6A89-434A-A67D-B6321D683699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5" y="273052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3B966-2462-4C2C-9E42-63AC918C3906}" type="datetime1">
              <a:rPr lang="zh-CN" altLang="en-US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F8126-4527-49E2-89E6-8A6EE4E33AD8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B557-F6CA-4F3A-BB73-656FE1761A51}" type="datetime1">
              <a:rPr lang="zh-CN" altLang="en-US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84FE6-3E55-4E42-B342-B6696C7DAE85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>
          <a:blip r:embed="rId16">
            <a:alphaModFix amt="1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687" r="7426" b="928"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-1676400" y="320675"/>
            <a:ext cx="10515600" cy="1325563"/>
          </a:xfrm>
          <a:prstGeom prst="rect">
            <a:avLst/>
          </a:prstGeom>
          <a:noFill/>
          <a:ln w="9525">
            <a:noFill/>
            <a:beve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beve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B8EC9A92-74B6-4BC5-B5AE-168D526C5559}" type="datetime1">
              <a:rPr lang="zh-CN" altLang="en-US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244004BE-2905-4172-878C-F7144669B2A6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pic>
        <p:nvPicPr>
          <p:cNvPr id="11" name="图片 7" descr="未标题-2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97" y="-11112"/>
            <a:ext cx="1828103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8" descr="图层 3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400" y="6056286"/>
            <a:ext cx="1498600" cy="60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5" descr="未标题-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854451"/>
            <a:ext cx="3003550" cy="300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defTabSz="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v.youku.com/v_show/id_XMzMwMzgzMDE2NA==.html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3" y="284431"/>
            <a:ext cx="2469193" cy="1161513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0" y="3823022"/>
            <a:ext cx="12192000" cy="1188165"/>
          </a:xfrm>
          <a:prstGeom prst="rect">
            <a:avLst/>
          </a:prstGeom>
        </p:spPr>
        <p:txBody>
          <a:bodyPr lIns="121901" tIns="60951" rIns="121901" bIns="60951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教师后台操作手册</a:t>
            </a:r>
            <a:endParaRPr lang="en-US" altLang="zh-CN" sz="4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副标题 2"/>
          <p:cNvSpPr txBox="1"/>
          <p:nvPr/>
        </p:nvSpPr>
        <p:spPr>
          <a:xfrm>
            <a:off x="0" y="2808744"/>
            <a:ext cx="12192000" cy="278145"/>
          </a:xfrm>
          <a:prstGeom prst="rect">
            <a:avLst/>
          </a:prstGeom>
        </p:spPr>
        <p:txBody>
          <a:bodyPr lIns="121901" tIns="60951" rIns="121901" bIns="60951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1600" spc="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UNIVERSITY OPEN ONLINE COURSES</a:t>
            </a:r>
            <a:endParaRPr lang="zh-CN" altLang="en-US" sz="1600" spc="8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2285678" y="2159040"/>
            <a:ext cx="7614547" cy="648072"/>
          </a:xfrm>
          <a:prstGeom prst="rect">
            <a:avLst/>
          </a:prstGeom>
        </p:spPr>
        <p:txBody>
          <a:bodyPr lIns="121901" tIns="60951" rIns="121901" bIns="60951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defRPr/>
            </a:pP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0" y="2095032"/>
            <a:ext cx="12192000" cy="648072"/>
          </a:xfrm>
          <a:prstGeom prst="rect">
            <a:avLst/>
          </a:prstGeom>
        </p:spPr>
        <p:txBody>
          <a:bodyPr lIns="121901" tIns="60951" rIns="121901" bIns="6095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全国地方高校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UOOC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（优课）联盟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57063" y="5747320"/>
            <a:ext cx="22498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</p:spTree>
  </p:cSld>
  <p:clrMapOvr>
    <a:masterClrMapping/>
  </p:clrMapOvr>
  <p:transition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670"/>
            <a:ext cx="7861300" cy="3414729"/>
          </a:xfrm>
          <a:prstGeom prst="rect">
            <a:avLst/>
          </a:prstGeom>
        </p:spPr>
      </p:pic>
      <p:sp>
        <p:nvSpPr>
          <p:cNvPr id="7" name="文本框 36"/>
          <p:cNvSpPr>
            <a:spLocks noChangeArrowheads="1"/>
          </p:cNvSpPr>
          <p:nvPr/>
        </p:nvSpPr>
        <p:spPr bwMode="auto">
          <a:xfrm>
            <a:off x="0" y="133837"/>
            <a:ext cx="7493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、账号设置</a:t>
            </a:r>
          </a:p>
        </p:txBody>
      </p:sp>
      <p:cxnSp>
        <p:nvCxnSpPr>
          <p:cNvPr id="8" name="直接箭头连接符 7"/>
          <p:cNvCxnSpPr/>
          <p:nvPr/>
        </p:nvCxnSpPr>
        <p:spPr>
          <a:xfrm>
            <a:off x="7108166" y="1509623"/>
            <a:ext cx="842760" cy="10725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0" name="文本框 9"/>
          <p:cNvSpPr txBox="1"/>
          <p:nvPr/>
        </p:nvSpPr>
        <p:spPr>
          <a:xfrm>
            <a:off x="8112605" y="1442238"/>
            <a:ext cx="3177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、点击右上角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个人中心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4562" y="5989066"/>
            <a:ext cx="45694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latinLnBrk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、手机和邮箱都是登录账号，如修改，下次登录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请用修改后的账号。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112605" y="2001038"/>
            <a:ext cx="3382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信息设置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完善个人信息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44" y="3068972"/>
            <a:ext cx="5149566" cy="3627980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0033"/>
            <a:ext cx="12192000" cy="211793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9.1 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在线客服</a:t>
            </a:r>
          </a:p>
        </p:txBody>
      </p:sp>
      <p:sp>
        <p:nvSpPr>
          <p:cNvPr id="14" name="矩形 13"/>
          <p:cNvSpPr/>
          <p:nvPr/>
        </p:nvSpPr>
        <p:spPr>
          <a:xfrm>
            <a:off x="10389870" y="3323590"/>
            <a:ext cx="1515745" cy="4800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02180" y="2439218"/>
            <a:ext cx="818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使用过程中有问题可随时点击网站底部的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客服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寻求帮助</a:t>
            </a:r>
          </a:p>
        </p:txBody>
      </p:sp>
    </p:spTree>
  </p:cSld>
  <p:clrMapOvr>
    <a:masterClrMapping/>
  </p:clrMapOvr>
  <p:transition>
    <p:cover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752850" y="2859157"/>
            <a:ext cx="5045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祝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您使用愉快！</a:t>
            </a:r>
          </a:p>
        </p:txBody>
      </p:sp>
    </p:spTree>
  </p:cSld>
  <p:clrMapOvr>
    <a:masterClrMapping/>
  </p:clrMapOvr>
  <p:transition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、上传头像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940"/>
            <a:ext cx="7992000" cy="460129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165" y="1783715"/>
            <a:ext cx="6304252" cy="4572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7" name="直接箭头连接符 6"/>
          <p:cNvCxnSpPr/>
          <p:nvPr/>
        </p:nvCxnSpPr>
        <p:spPr>
          <a:xfrm>
            <a:off x="1468755" y="1948815"/>
            <a:ext cx="3108960" cy="17081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0" name="文本框 9"/>
          <p:cNvSpPr txBox="1"/>
          <p:nvPr/>
        </p:nvSpPr>
        <p:spPr>
          <a:xfrm>
            <a:off x="177800" y="5652561"/>
            <a:ext cx="5241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、鼠标放置圆形头像区，点击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修改头像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、选择本地上传图片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3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4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6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创建课程</a:t>
            </a:r>
          </a:p>
        </p:txBody>
      </p:sp>
    </p:spTree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73" y="801456"/>
            <a:ext cx="7557880" cy="3522894"/>
          </a:xfrm>
          <a:prstGeom prst="rect">
            <a:avLst/>
          </a:prstGeom>
        </p:spPr>
      </p:pic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、进入后台</a:t>
            </a:r>
          </a:p>
        </p:txBody>
      </p:sp>
      <p:cxnSp>
        <p:nvCxnSpPr>
          <p:cNvPr id="6" name="直接箭头连接符 5"/>
          <p:cNvCxnSpPr/>
          <p:nvPr/>
        </p:nvCxnSpPr>
        <p:spPr>
          <a:xfrm>
            <a:off x="7061200" y="1791805"/>
            <a:ext cx="730081" cy="16879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7" name="文本框 6"/>
          <p:cNvSpPr txBox="1"/>
          <p:nvPr/>
        </p:nvSpPr>
        <p:spPr>
          <a:xfrm>
            <a:off x="8030055" y="1438428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点击右上角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教师后台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进入课程管理后台</a:t>
            </a:r>
          </a:p>
        </p:txBody>
      </p:sp>
      <p:sp>
        <p:nvSpPr>
          <p:cNvPr id="8" name="矩形 7"/>
          <p:cNvSpPr/>
          <p:nvPr/>
        </p:nvSpPr>
        <p:spPr bwMode="auto">
          <a:xfrm>
            <a:off x="6413500" y="1638300"/>
            <a:ext cx="647700" cy="15350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979" y="3519005"/>
            <a:ext cx="8600605" cy="336340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 bwMode="auto">
          <a:xfrm>
            <a:off x="3952875" y="4619625"/>
            <a:ext cx="7648575" cy="22383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暂未创建课程</a:t>
            </a:r>
          </a:p>
        </p:txBody>
      </p:sp>
    </p:spTree>
  </p:cSld>
  <p:clrMapOvr>
    <a:masterClrMapping/>
  </p:clrMapOvr>
  <p:transition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99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、新建课程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6" y="1157495"/>
            <a:ext cx="11839408" cy="462998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5588" y="6118886"/>
            <a:ext cx="3672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新建课程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进入课程创建编辑页</a:t>
            </a:r>
          </a:p>
        </p:txBody>
      </p:sp>
      <p:sp>
        <p:nvSpPr>
          <p:cNvPr id="5" name="矩形 4"/>
          <p:cNvSpPr/>
          <p:nvPr/>
        </p:nvSpPr>
        <p:spPr bwMode="auto">
          <a:xfrm>
            <a:off x="10301868" y="2133599"/>
            <a:ext cx="1061225" cy="47231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876300" y="2721290"/>
            <a:ext cx="10486793" cy="306619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暂无课程</a:t>
            </a:r>
            <a:r>
              <a: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kumimoji="0" lang="zh-CN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6397D8"/>
              </a:gs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、课程基本信息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874987" y="1095180"/>
            <a:ext cx="5183664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sz="16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课程中文名、英文名、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选择学科分类、授课语种、上传课程封面、介绍视频、编辑课程简介、教学目标、教学方法、参考教材</a:t>
            </a:r>
          </a:p>
          <a:p>
            <a:pPr algn="l" latinLnBrk="0">
              <a:lnSpc>
                <a:spcPct val="150000"/>
              </a:lnSpc>
            </a:pP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sz="16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下一步，会显示课程已创建，进入课程设置</a:t>
            </a:r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" y="789792"/>
            <a:ext cx="6604810" cy="43791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" y="5146690"/>
            <a:ext cx="6604810" cy="8311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63514"/>
            <a:ext cx="6601869" cy="8287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7" y="5992921"/>
            <a:ext cx="6631219" cy="6294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504" y="3256445"/>
            <a:ext cx="8008496" cy="25063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 bwMode="auto">
          <a:xfrm>
            <a:off x="7869695" y="5286154"/>
            <a:ext cx="788530" cy="419878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75" y="879984"/>
            <a:ext cx="8396605" cy="5656580"/>
          </a:xfrm>
          <a:prstGeom prst="rect">
            <a:avLst/>
          </a:prstGeom>
        </p:spPr>
      </p:pic>
      <p:sp>
        <p:nvSpPr>
          <p:cNvPr id="19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6397D8"/>
              </a:gs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课程设置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7379335" y="1550670"/>
            <a:ext cx="1413510" cy="31432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43208" y="2413280"/>
            <a:ext cx="264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、建课共有五个流程，指引可以直观地了解当前处于哪一步并且有哪些环节欠缺</a:t>
            </a:r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8096250" y="5126990"/>
            <a:ext cx="638175" cy="25971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74116" y="5254210"/>
            <a:ext cx="261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、当完成课程设置的时候可以点击此处提交审核</a:t>
            </a:r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6513195" y="1946275"/>
            <a:ext cx="2411730" cy="30467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2" name="直接箭头连接符 10"/>
          <p:cNvCxnSpPr/>
          <p:nvPr/>
        </p:nvCxnSpPr>
        <p:spPr>
          <a:xfrm>
            <a:off x="9023498" y="2714625"/>
            <a:ext cx="31564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4" name="直接箭头连接符 10"/>
          <p:cNvCxnSpPr>
            <a:stCxn id="9" idx="3"/>
            <a:endCxn id="10" idx="1"/>
          </p:cNvCxnSpPr>
          <p:nvPr/>
        </p:nvCxnSpPr>
        <p:spPr>
          <a:xfrm>
            <a:off x="8734425" y="5257411"/>
            <a:ext cx="839470" cy="2895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3" name="文本框 12"/>
          <p:cNvSpPr txBox="1"/>
          <p:nvPr/>
        </p:nvSpPr>
        <p:spPr>
          <a:xfrm>
            <a:off x="9543208" y="927119"/>
            <a:ext cx="2617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、进入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课程设置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后在右上角会显示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指引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提交审核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按钮，点击显示详情</a:t>
            </a:r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1675130" y="1459865"/>
            <a:ext cx="638810" cy="31432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3" name="直接箭头连接符 10"/>
          <p:cNvCxnSpPr/>
          <p:nvPr/>
        </p:nvCxnSpPr>
        <p:spPr>
          <a:xfrm>
            <a:off x="9227968" y="1591945"/>
            <a:ext cx="31564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716280"/>
            <a:ext cx="8683625" cy="5849620"/>
          </a:xfrm>
          <a:prstGeom prst="rect">
            <a:avLst/>
          </a:prstGeom>
        </p:spPr>
      </p:pic>
      <p:sp>
        <p:nvSpPr>
          <p:cNvPr id="15" name="文本框 36"/>
          <p:cNvSpPr>
            <a:spLocks noChangeArrowheads="1"/>
          </p:cNvSpPr>
          <p:nvPr/>
        </p:nvSpPr>
        <p:spPr bwMode="auto">
          <a:xfrm>
            <a:off x="-12700" y="144632"/>
            <a:ext cx="9877136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、课程设置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394739" y="1888955"/>
            <a:ext cx="8042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请勾选系统设置的开课学期。若有特殊要求，可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勾选“其他” 对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课程周期名称进行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45814" y="2627692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开放学习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43039" y="3657701"/>
            <a:ext cx="2632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学分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周内；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学分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周内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276196" y="4075822"/>
            <a:ext cx="50063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学分对应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14-16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学时，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学时对应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20-25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分钟教学视频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769326" y="5305983"/>
            <a:ext cx="4450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建议章与章之间为闯关模式，章内由教师自定义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889884" y="6228638"/>
            <a:ext cx="4450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关于周期的适用人群说明，显示在学生选课页面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747101" y="5727383"/>
            <a:ext cx="741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线上考试时是否需要做人脸验证，如开启，则学生在学习时需要强制录入人脸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944918" y="4533217"/>
            <a:ext cx="4288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选择合适的课程类型，不清楚可以点击？查看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540328" y="4920338"/>
            <a:ext cx="5828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MOOC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学分课和公开课都提交给需求审核联盟，</a:t>
            </a:r>
            <a:r>
              <a:rPr lang="en-US" altLang="zh-CN" sz="16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spoc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选择学校</a:t>
            </a:r>
          </a:p>
        </p:txBody>
      </p:sp>
      <p:cxnSp>
        <p:nvCxnSpPr>
          <p:cNvPr id="6" name="直接箭头连接符 10"/>
          <p:cNvCxnSpPr/>
          <p:nvPr/>
        </p:nvCxnSpPr>
        <p:spPr>
          <a:xfrm flipH="1">
            <a:off x="2031682" y="2142686"/>
            <a:ext cx="328295" cy="1689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7" name="直接箭头连接符 10"/>
          <p:cNvCxnSpPr/>
          <p:nvPr/>
        </p:nvCxnSpPr>
        <p:spPr>
          <a:xfrm flipH="1">
            <a:off x="2889885" y="2797175"/>
            <a:ext cx="328295" cy="1689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8" name="直接箭头连接符 10"/>
          <p:cNvCxnSpPr/>
          <p:nvPr/>
        </p:nvCxnSpPr>
        <p:spPr>
          <a:xfrm flipH="1">
            <a:off x="1819275" y="3791585"/>
            <a:ext cx="376555" cy="698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9" name="直接箭头连接符 10"/>
          <p:cNvCxnSpPr/>
          <p:nvPr/>
        </p:nvCxnSpPr>
        <p:spPr>
          <a:xfrm flipH="1">
            <a:off x="1819275" y="4280535"/>
            <a:ext cx="376555" cy="698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8" name="文本框 17"/>
          <p:cNvSpPr txBox="1"/>
          <p:nvPr/>
        </p:nvSpPr>
        <p:spPr>
          <a:xfrm>
            <a:off x="5999479" y="3192207"/>
            <a:ext cx="4043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考试时间，如果不能确定时间，可以不填写</a:t>
            </a:r>
          </a:p>
        </p:txBody>
      </p:sp>
      <p:cxnSp>
        <p:nvCxnSpPr>
          <p:cNvPr id="19" name="直接箭头连接符 10"/>
          <p:cNvCxnSpPr/>
          <p:nvPr/>
        </p:nvCxnSpPr>
        <p:spPr>
          <a:xfrm flipH="1">
            <a:off x="5543550" y="3361690"/>
            <a:ext cx="328295" cy="1689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267"/>
            <a:ext cx="5981700" cy="4165600"/>
          </a:xfrm>
          <a:prstGeom prst="rect">
            <a:avLst/>
          </a:prstGeom>
        </p:spPr>
      </p:pic>
      <p:sp>
        <p:nvSpPr>
          <p:cNvPr id="8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、课程设置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390" y="2326391"/>
            <a:ext cx="5573385" cy="367027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342390" y="1026553"/>
            <a:ext cx="4573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介绍研究方向及成果，说明该教师在课程中的分工，支持拖动头像排序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4438650" y="2495551"/>
            <a:ext cx="1990725" cy="5333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、课程设置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402"/>
            <a:ext cx="8040658" cy="181880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247720" y="1220412"/>
            <a:ext cx="2151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、详细考核方法说明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247720" y="2973655"/>
            <a:ext cx="3710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、准确填写各项计分权重，课程通过审核正式上线后，将不能修改！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64644"/>
            <a:ext cx="8040659" cy="419335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193828" y="3066018"/>
            <a:ext cx="63246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宋体" panose="02010600030101010101" pitchFamily="2" charset="-122"/>
              </a:rPr>
              <a:t>≦30%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193828" y="4248583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宋体" panose="02010600030101010101" pitchFamily="2" charset="-122"/>
              </a:rPr>
              <a:t>建议</a:t>
            </a:r>
            <a:r>
              <a:rPr lang="en-US" altLang="zh-CN" sz="1400" b="1" dirty="0">
                <a:solidFill>
                  <a:srgbClr val="FF0000"/>
                </a:solidFill>
                <a:latin typeface="宋体" panose="02010600030101010101" pitchFamily="2" charset="-122"/>
              </a:rPr>
              <a:t>30%—40%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193828" y="5100058"/>
            <a:ext cx="63246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宋体" panose="02010600030101010101" pitchFamily="2" charset="-122"/>
              </a:rPr>
              <a:t>≦10%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193828" y="597849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≦5%</a:t>
            </a:r>
            <a:endParaRPr lang="en-US" altLang="zh-CN" sz="14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1586230" y="1038225"/>
            <a:ext cx="4029710" cy="4749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1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、登录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2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、完善个人资料</a:t>
            </a: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3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、创建课程</a:t>
            </a: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4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、编辑课程章节内容</a:t>
            </a: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5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、提交审核</a:t>
            </a: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6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、教学管理</a:t>
            </a:r>
            <a:endParaRPr lang="en-US" altLang="zh-CN" sz="2200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  <a:p>
            <a:pPr marL="0" indent="0">
              <a:lnSpc>
                <a:spcPts val="2800"/>
              </a:lnSpc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7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、直播</a:t>
            </a:r>
            <a:endParaRPr lang="en-US" altLang="zh-CN" sz="2200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  <a:p>
            <a:pPr marL="0" indent="0">
              <a:lnSpc>
                <a:spcPts val="2800"/>
              </a:lnSpc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8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、归档及复制新开课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  <a:sym typeface="+mn-ea"/>
              </a:rPr>
              <a:t>9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  <a:sym typeface="+mn-ea"/>
              </a:rPr>
              <a:t>、教师中心</a:t>
            </a:r>
            <a:endParaRPr lang="zh-CN" altLang="en-US" sz="2200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10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、问题咨询</a:t>
            </a: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endParaRPr lang="zh-CN" altLang="en-US" sz="2200" b="1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endParaRPr lang="zh-CN" altLang="en-US" sz="2200" b="1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</p:txBody>
      </p:sp>
      <p:sp>
        <p:nvSpPr>
          <p:cNvPr id="5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目录</a:t>
            </a:r>
          </a:p>
        </p:txBody>
      </p:sp>
    </p:spTree>
  </p:cSld>
  <p:clrMapOvr>
    <a:masterClrMapping/>
  </p:clrMapOvr>
  <p:transition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33837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、课程设置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824"/>
            <a:ext cx="12192000" cy="548735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5235" y="2787528"/>
            <a:ext cx="70592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、明确清晰地列出教学进度安排，方便学生做好计划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可按具体日期填写，也可按周数填写</a:t>
            </a:r>
          </a:p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、说明课程章节的开放方式（分时间段逐步开放、闯关式）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分时间段逐步开放的课程必须详细说明各章节的开放时间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5235" y="6362884"/>
            <a:ext cx="7059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、完成课程设置以后点击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保存课程设置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5919754" y="5404498"/>
            <a:ext cx="1611345" cy="589902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012"/>
            <a:ext cx="12192000" cy="4890145"/>
          </a:xfrm>
          <a:prstGeom prst="rect">
            <a:avLst/>
          </a:prstGeom>
        </p:spPr>
      </p:pic>
      <p:sp>
        <p:nvSpPr>
          <p:cNvPr id="15" name="文本框 36"/>
          <p:cNvSpPr>
            <a:spLocks noChangeArrowheads="1"/>
          </p:cNvSpPr>
          <p:nvPr/>
        </p:nvSpPr>
        <p:spPr bwMode="auto">
          <a:xfrm>
            <a:off x="11313" y="142756"/>
            <a:ext cx="6096000" cy="4603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3.5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、查看课程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81013" y="294500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课程名称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620004" y="6083427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点击可删除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14279" y="4149183"/>
            <a:ext cx="5137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、点击可对课程门户信息进行编辑，详见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课程信息编辑和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周期编辑</a:t>
            </a:r>
          </a:p>
        </p:txBody>
      </p:sp>
      <p:sp>
        <p:nvSpPr>
          <p:cNvPr id="5" name="矩形 4"/>
          <p:cNvSpPr/>
          <p:nvPr/>
        </p:nvSpPr>
        <p:spPr bwMode="auto">
          <a:xfrm>
            <a:off x="2571633" y="2945008"/>
            <a:ext cx="1990841" cy="33855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2484332" y="4482479"/>
            <a:ext cx="1149963" cy="33855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10031733" y="5066086"/>
            <a:ext cx="1074417" cy="45567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83714" y="5502714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此处显示课程目前所处状态</a:t>
            </a:r>
          </a:p>
        </p:txBody>
      </p:sp>
      <p:sp>
        <p:nvSpPr>
          <p:cNvPr id="14" name="矩形 13"/>
          <p:cNvSpPr/>
          <p:nvPr/>
        </p:nvSpPr>
        <p:spPr bwMode="auto">
          <a:xfrm>
            <a:off x="10247633" y="4491065"/>
            <a:ext cx="896617" cy="33855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7" name="直接箭头连接符 10"/>
          <p:cNvCxnSpPr>
            <a:stCxn id="14" idx="1"/>
            <a:endCxn id="13" idx="3"/>
          </p:cNvCxnSpPr>
          <p:nvPr/>
        </p:nvCxnSpPr>
        <p:spPr>
          <a:xfrm flipH="1">
            <a:off x="7830592" y="4660342"/>
            <a:ext cx="2417041" cy="10116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8" name="文本框 17"/>
          <p:cNvSpPr txBox="1"/>
          <p:nvPr/>
        </p:nvSpPr>
        <p:spPr>
          <a:xfrm>
            <a:off x="4108334" y="1206034"/>
            <a:ext cx="6460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、课程信息设置完毕并保存之后在教师后台可以查看刚刚建立的课程</a:t>
            </a:r>
          </a:p>
        </p:txBody>
      </p:sp>
      <p:cxnSp>
        <p:nvCxnSpPr>
          <p:cNvPr id="21" name="直接箭头连接符 10"/>
          <p:cNvCxnSpPr>
            <a:stCxn id="16" idx="1"/>
            <a:endCxn id="8" idx="3"/>
          </p:cNvCxnSpPr>
          <p:nvPr/>
        </p:nvCxnSpPr>
        <p:spPr>
          <a:xfrm flipH="1">
            <a:off x="7830592" y="5293925"/>
            <a:ext cx="2201141" cy="9587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9219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0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1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2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" name="文本框 36"/>
          <p:cNvSpPr>
            <a:spLocks noChangeArrowheads="1"/>
          </p:cNvSpPr>
          <p:nvPr/>
        </p:nvSpPr>
        <p:spPr bwMode="auto">
          <a:xfrm>
            <a:off x="4019233" y="4873308"/>
            <a:ext cx="4495800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编辑课程章节内容</a:t>
            </a:r>
          </a:p>
        </p:txBody>
      </p:sp>
    </p:spTree>
  </p:cSld>
  <p:clrMapOvr>
    <a:masterClrMapping/>
  </p:clrMapOvr>
  <p:transition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t="33332"/>
          <a:stretch>
            <a:fillRect/>
          </a:stretch>
        </p:blipFill>
        <p:spPr>
          <a:xfrm>
            <a:off x="0" y="735227"/>
            <a:ext cx="8104909" cy="21672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7" y="3094781"/>
            <a:ext cx="8111014" cy="3239344"/>
          </a:xfrm>
          <a:prstGeom prst="rect">
            <a:avLst/>
          </a:prstGeom>
        </p:spPr>
      </p:pic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、章节内容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252909" y="1708964"/>
            <a:ext cx="365334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、点击【管理课程】可对该周期内所有课程内容进行管理</a:t>
            </a:r>
          </a:p>
        </p:txBody>
      </p:sp>
      <p:sp>
        <p:nvSpPr>
          <p:cNvPr id="4" name="矩形 3"/>
          <p:cNvSpPr/>
          <p:nvPr/>
        </p:nvSpPr>
        <p:spPr>
          <a:xfrm>
            <a:off x="5922755" y="2316547"/>
            <a:ext cx="708439" cy="3586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6292" y="4039421"/>
            <a:ext cx="494852" cy="3319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81484" y="3433896"/>
            <a:ext cx="3510466" cy="829945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、进行增加章、删除章、编辑章名称操作</a:t>
            </a:r>
          </a:p>
        </p:txBody>
      </p:sp>
      <p:sp>
        <p:nvSpPr>
          <p:cNvPr id="11" name="矩形 10"/>
          <p:cNvSpPr/>
          <p:nvPr/>
        </p:nvSpPr>
        <p:spPr>
          <a:xfrm>
            <a:off x="1166723" y="4350847"/>
            <a:ext cx="438213" cy="3319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33859" y="869008"/>
            <a:ext cx="365334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、在课程信息设置完毕，接着就可以进行课程的章节设置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757009" y="4068227"/>
            <a:ext cx="148186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秋季学期</a:t>
            </a:r>
          </a:p>
        </p:txBody>
      </p:sp>
      <p:cxnSp>
        <p:nvCxnSpPr>
          <p:cNvPr id="17" name="直接箭头连接符 10"/>
          <p:cNvCxnSpPr>
            <a:stCxn id="10" idx="1"/>
          </p:cNvCxnSpPr>
          <p:nvPr/>
        </p:nvCxnSpPr>
        <p:spPr>
          <a:xfrm flipH="1">
            <a:off x="6730365" y="2124075"/>
            <a:ext cx="1522730" cy="314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" name="直接箭头连接符 10"/>
          <p:cNvCxnSpPr/>
          <p:nvPr/>
        </p:nvCxnSpPr>
        <p:spPr>
          <a:xfrm flipH="1">
            <a:off x="6730365" y="3724275"/>
            <a:ext cx="1522730" cy="314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-635" y="123042"/>
            <a:ext cx="6096635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、节与子节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32725"/>
            <a:ext cx="8263302" cy="28551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44131" y="194431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章下添加节</a:t>
            </a:r>
          </a:p>
        </p:txBody>
      </p:sp>
      <p:sp>
        <p:nvSpPr>
          <p:cNvPr id="4" name="矩形 3"/>
          <p:cNvSpPr/>
          <p:nvPr/>
        </p:nvSpPr>
        <p:spPr bwMode="auto">
          <a:xfrm>
            <a:off x="1047555" y="1994805"/>
            <a:ext cx="186717" cy="2346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1848"/>
            <a:ext cx="8263303" cy="25988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77250" y="1147990"/>
            <a:ext cx="329539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平台为课程提供三级目录结构，可进行增加章节、重命名、删除操作</a:t>
            </a:r>
          </a:p>
        </p:txBody>
      </p:sp>
      <p:sp>
        <p:nvSpPr>
          <p:cNvPr id="14" name="矩形 13"/>
          <p:cNvSpPr/>
          <p:nvPr/>
        </p:nvSpPr>
        <p:spPr bwMode="auto">
          <a:xfrm>
            <a:off x="1178770" y="5464599"/>
            <a:ext cx="149289" cy="19424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74880" y="539317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节下添加小节</a:t>
            </a:r>
          </a:p>
        </p:txBody>
      </p:sp>
      <p:cxnSp>
        <p:nvCxnSpPr>
          <p:cNvPr id="17" name="直接箭头连接符 10"/>
          <p:cNvCxnSpPr/>
          <p:nvPr/>
        </p:nvCxnSpPr>
        <p:spPr>
          <a:xfrm flipH="1">
            <a:off x="6954520" y="1479550"/>
            <a:ext cx="1522730" cy="314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202"/>
            <a:ext cx="12192000" cy="6148265"/>
          </a:xfrm>
          <a:prstGeom prst="rect">
            <a:avLst/>
          </a:prstGeom>
        </p:spPr>
      </p:pic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-635" y="123042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、导入目录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2071997" y="2758316"/>
            <a:ext cx="1552110" cy="3356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" name="矩形 4"/>
          <p:cNvSpPr/>
          <p:nvPr/>
        </p:nvSpPr>
        <p:spPr bwMode="auto">
          <a:xfrm>
            <a:off x="1302707" y="2179529"/>
            <a:ext cx="926926" cy="501041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r="916" b="2760"/>
          <a:stretch>
            <a:fillRect/>
          </a:stretch>
        </p:blipFill>
        <p:spPr>
          <a:xfrm>
            <a:off x="3859799" y="1384787"/>
            <a:ext cx="5046076" cy="393947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81536" y="3826652"/>
            <a:ext cx="2767104" cy="1526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、下载最新模板文件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、按照模板格式填写章节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、上传文件，导入目录成功</a:t>
            </a:r>
          </a:p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202"/>
            <a:ext cx="12192000" cy="6129416"/>
          </a:xfrm>
          <a:prstGeom prst="rect">
            <a:avLst/>
          </a:prstGeom>
        </p:spPr>
      </p:pic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-635" y="123042"/>
            <a:ext cx="6096635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、章节排序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2906318" y="2675090"/>
            <a:ext cx="1465266" cy="6451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8" name="矩形 7"/>
          <p:cNvSpPr/>
          <p:nvPr/>
        </p:nvSpPr>
        <p:spPr bwMode="auto">
          <a:xfrm>
            <a:off x="2252113" y="2174049"/>
            <a:ext cx="926926" cy="501041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169" y="1579497"/>
            <a:ext cx="6362700" cy="49403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6350411" y="3656908"/>
            <a:ext cx="2214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点击【章节排序】对章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和小节进行上移和下移</a:t>
            </a:r>
          </a:p>
        </p:txBody>
      </p:sp>
      <p:sp>
        <p:nvSpPr>
          <p:cNvPr id="11" name="矩形 10"/>
          <p:cNvSpPr/>
          <p:nvPr/>
        </p:nvSpPr>
        <p:spPr bwMode="auto">
          <a:xfrm>
            <a:off x="9456666" y="2747149"/>
            <a:ext cx="926926" cy="317766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7165" y="767715"/>
            <a:ext cx="11838940" cy="4822825"/>
            <a:chOff x="293" y="1210"/>
            <a:chExt cx="18644" cy="759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" y="1210"/>
              <a:ext cx="16315" cy="633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3" y="2849"/>
              <a:ext cx="15354" cy="5956"/>
            </a:xfrm>
            <a:prstGeom prst="rect">
              <a:avLst/>
            </a:prstGeom>
          </p:spPr>
        </p:pic>
      </p:grpSp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-635" y="123042"/>
            <a:ext cx="6096635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、章节序号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08470" y="3343175"/>
            <a:ext cx="338073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点击【自动生成章节序号】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系统自动对章节结构编号</a:t>
            </a:r>
          </a:p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4620895" y="1275080"/>
            <a:ext cx="1979295" cy="7175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0" name="矩形 9"/>
          <p:cNvSpPr/>
          <p:nvPr/>
        </p:nvSpPr>
        <p:spPr>
          <a:xfrm>
            <a:off x="2413635" y="2362835"/>
            <a:ext cx="1311910" cy="31597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759450" y="1883410"/>
            <a:ext cx="1435735" cy="3282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12192000" cy="6300948"/>
          </a:xfrm>
          <a:prstGeom prst="rect">
            <a:avLst/>
          </a:prstGeom>
        </p:spPr>
      </p:pic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4.1.5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、课程资源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51471" y="5574226"/>
            <a:ext cx="4246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鼠标移至加号图标，可以在章节里添加视频、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文本、附件、附件、讨论、测验五种课程资源</a:t>
            </a:r>
          </a:p>
        </p:txBody>
      </p:sp>
      <p:sp>
        <p:nvSpPr>
          <p:cNvPr id="6" name="矩形 5"/>
          <p:cNvSpPr/>
          <p:nvPr/>
        </p:nvSpPr>
        <p:spPr bwMode="auto">
          <a:xfrm>
            <a:off x="5033698" y="3689745"/>
            <a:ext cx="926926" cy="501041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10919736" cy="5570599"/>
          </a:xfrm>
          <a:prstGeom prst="rect">
            <a:avLst/>
          </a:prstGeom>
        </p:spPr>
      </p:pic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4.1.6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 添加视频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3915410" y="4684395"/>
            <a:ext cx="3399790" cy="4013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3" name="文本框 12"/>
          <p:cNvSpPr txBox="1"/>
          <p:nvPr/>
        </p:nvSpPr>
        <p:spPr>
          <a:xfrm>
            <a:off x="1445968" y="5237211"/>
            <a:ext cx="456946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、上传视频的须经过转码，建课老师可将录制的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视频放在资料库里添加</a:t>
            </a:r>
          </a:p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77631" y="1846541"/>
            <a:ext cx="33502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、视频添加成功后会在章节目录里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显示对应图标</a:t>
            </a:r>
          </a:p>
        </p:txBody>
      </p:sp>
      <p:cxnSp>
        <p:nvCxnSpPr>
          <p:cNvPr id="15" name="直接箭头连接符 14"/>
          <p:cNvCxnSpPr>
            <a:stCxn id="14" idx="1"/>
          </p:cNvCxnSpPr>
          <p:nvPr/>
        </p:nvCxnSpPr>
        <p:spPr>
          <a:xfrm flipH="1">
            <a:off x="5406390" y="2261870"/>
            <a:ext cx="1370965" cy="8178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272920"/>
            <a:ext cx="3745282" cy="347453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 bwMode="auto">
          <a:xfrm>
            <a:off x="5060515" y="2990870"/>
            <a:ext cx="288099" cy="343704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2835057" y="3681888"/>
            <a:ext cx="947803" cy="940215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登录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545" y="897169"/>
            <a:ext cx="7708201" cy="3096000"/>
          </a:xfrm>
          <a:prstGeom prst="rect">
            <a:avLst/>
          </a:prstGeom>
          <a:ln>
            <a:noFill/>
          </a:ln>
        </p:spPr>
      </p:pic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-6030" y="140983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4.1.7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 添加字幕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" y="2394980"/>
            <a:ext cx="7654179" cy="3996000"/>
          </a:xfrm>
          <a:prstGeom prst="rect">
            <a:avLst/>
          </a:prstGeom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-1" r="697"/>
          <a:stretch>
            <a:fillRect/>
          </a:stretch>
        </p:blipFill>
        <p:spPr>
          <a:xfrm>
            <a:off x="2815275" y="3158885"/>
            <a:ext cx="4212164" cy="3672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156530" y="3400820"/>
            <a:ext cx="663575" cy="2279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>
            <a:stCxn id="5" idx="3"/>
          </p:cNvCxnSpPr>
          <p:nvPr/>
        </p:nvCxnSpPr>
        <p:spPr>
          <a:xfrm>
            <a:off x="820105" y="3515120"/>
            <a:ext cx="1935480" cy="158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0" name="文本框 9"/>
          <p:cNvSpPr txBox="1"/>
          <p:nvPr/>
        </p:nvSpPr>
        <p:spPr>
          <a:xfrm>
            <a:off x="7958314" y="4640321"/>
            <a:ext cx="3382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、点击视频图标进入视频编辑页面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958314" y="5166588"/>
            <a:ext cx="30500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、点击【上传字幕】，字幕文件支持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SRT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格式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UTF-8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编码。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4.1.8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 视频小测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35" y="931545"/>
            <a:ext cx="8800970" cy="4392000"/>
          </a:xfrm>
          <a:prstGeom prst="rect">
            <a:avLst/>
          </a:prstGeom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t="375"/>
          <a:stretch>
            <a:fillRect/>
          </a:stretch>
        </p:blipFill>
        <p:spPr>
          <a:xfrm>
            <a:off x="5116830" y="1456267"/>
            <a:ext cx="5715000" cy="512423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13" name="直接箭头连接符 12"/>
          <p:cNvCxnSpPr>
            <a:endCxn id="9" idx="1"/>
          </p:cNvCxnSpPr>
          <p:nvPr/>
        </p:nvCxnSpPr>
        <p:spPr>
          <a:xfrm flipV="1">
            <a:off x="3359785" y="4018386"/>
            <a:ext cx="1757045" cy="10451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4" name="文本框 13"/>
          <p:cNvSpPr txBox="1"/>
          <p:nvPr/>
        </p:nvSpPr>
        <p:spPr>
          <a:xfrm>
            <a:off x="402435" y="5323993"/>
            <a:ext cx="355346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、视频小测均为客观题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、设置小测弹出的时间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、可手动输入题项也可在题库中选择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832455" y="1908328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默认设为任务点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9561927" cy="4897024"/>
          </a:xfrm>
          <a:prstGeom prst="rect">
            <a:avLst/>
          </a:prstGeom>
        </p:spPr>
      </p:pic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4.1.9 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、添加文本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899" y="2977286"/>
            <a:ext cx="5503101" cy="388071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2" name="直接箭头连接符 1"/>
          <p:cNvCxnSpPr/>
          <p:nvPr/>
        </p:nvCxnSpPr>
        <p:spPr>
          <a:xfrm>
            <a:off x="3798248" y="4072499"/>
            <a:ext cx="2890651" cy="8451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" name="文本框 3"/>
          <p:cNvSpPr txBox="1"/>
          <p:nvPr/>
        </p:nvSpPr>
        <p:spPr>
          <a:xfrm>
            <a:off x="2188019" y="5179451"/>
            <a:ext cx="3637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点击文本进入添加文本框，输入框支持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文字、图片、超链接、表格</a:t>
            </a:r>
          </a:p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105"/>
            <a:ext cx="8748000" cy="4548413"/>
          </a:xfrm>
          <a:prstGeom prst="rect">
            <a:avLst/>
          </a:prstGeom>
        </p:spPr>
      </p:pic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4.1.10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、添加附件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063" y="1908340"/>
            <a:ext cx="4768850" cy="47498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4" name="直接箭头连接符 3"/>
          <p:cNvCxnSpPr>
            <a:endCxn id="3" idx="1"/>
          </p:cNvCxnSpPr>
          <p:nvPr/>
        </p:nvCxnSpPr>
        <p:spPr>
          <a:xfrm>
            <a:off x="4083485" y="3682652"/>
            <a:ext cx="2478578" cy="600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" name="文本框 4"/>
          <p:cNvSpPr txBox="1"/>
          <p:nvPr/>
        </p:nvSpPr>
        <p:spPr>
          <a:xfrm>
            <a:off x="1583894" y="550527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上传的附件，学生可以自由下载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7844968" cy="3934761"/>
          </a:xfrm>
          <a:prstGeom prst="rect">
            <a:avLst/>
          </a:prstGeom>
        </p:spPr>
      </p:pic>
      <p:sp>
        <p:nvSpPr>
          <p:cNvPr id="8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、随堂讨论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988" y="2096096"/>
            <a:ext cx="6334310" cy="432975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4" name="直接箭头连接符 3"/>
          <p:cNvCxnSpPr/>
          <p:nvPr/>
        </p:nvCxnSpPr>
        <p:spPr>
          <a:xfrm>
            <a:off x="4233797" y="3269293"/>
            <a:ext cx="1340285" cy="1252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" name="文本框 4"/>
          <p:cNvSpPr txBox="1"/>
          <p:nvPr/>
        </p:nvSpPr>
        <p:spPr>
          <a:xfrm>
            <a:off x="373225" y="5238903"/>
            <a:ext cx="38404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随堂讨论与章节内容相关，教师发布话题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学生直接回复参与讨论</a:t>
            </a:r>
          </a:p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7897292" cy="3942457"/>
          </a:xfrm>
          <a:prstGeom prst="rect">
            <a:avLst/>
          </a:prstGeom>
        </p:spPr>
      </p:pic>
      <p:sp>
        <p:nvSpPr>
          <p:cNvPr id="15" name="文本框 36"/>
          <p:cNvSpPr>
            <a:spLocks noChangeArrowheads="1"/>
          </p:cNvSpPr>
          <p:nvPr/>
        </p:nvSpPr>
        <p:spPr bwMode="auto">
          <a:xfrm>
            <a:off x="0" y="144632"/>
            <a:ext cx="6057265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、添加测验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281" y="817683"/>
            <a:ext cx="5652770" cy="587444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4" name="直接箭头连接符 3"/>
          <p:cNvCxnSpPr/>
          <p:nvPr/>
        </p:nvCxnSpPr>
        <p:spPr>
          <a:xfrm flipV="1">
            <a:off x="4920119" y="3232785"/>
            <a:ext cx="723514" cy="240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10181590" y="1601470"/>
            <a:ext cx="1764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、编辑名称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61655" y="2456180"/>
            <a:ext cx="32645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、需要事先组好试卷再进行分配</a:t>
            </a:r>
          </a:p>
        </p:txBody>
      </p:sp>
      <p:sp>
        <p:nvSpPr>
          <p:cNvPr id="5" name="矩形 4"/>
          <p:cNvSpPr/>
          <p:nvPr/>
        </p:nvSpPr>
        <p:spPr>
          <a:xfrm>
            <a:off x="5958840" y="1601470"/>
            <a:ext cx="1022350" cy="32575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13450" y="2155825"/>
            <a:ext cx="956945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57265" y="3232785"/>
            <a:ext cx="913130" cy="3263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97670" y="3232785"/>
            <a:ext cx="227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、设置过关分数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297670" y="4540250"/>
            <a:ext cx="227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、设置乱序方式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62825" y="5415280"/>
            <a:ext cx="2274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、显示设置</a:t>
            </a: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、设置任务点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74480" y="6100445"/>
            <a:ext cx="227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、点击【保存】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940"/>
            <a:ext cx="7176161" cy="2952000"/>
          </a:xfrm>
          <a:prstGeom prst="rect">
            <a:avLst/>
          </a:prstGeom>
          <a:ln>
            <a:noFill/>
          </a:ln>
        </p:spPr>
      </p:pic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、管理课程资源</a:t>
            </a:r>
          </a:p>
        </p:txBody>
      </p:sp>
      <p:cxnSp>
        <p:nvCxnSpPr>
          <p:cNvPr id="4" name="直接箭头连接符 3"/>
          <p:cNvCxnSpPr>
            <a:endCxn id="3" idx="3"/>
          </p:cNvCxnSpPr>
          <p:nvPr/>
        </p:nvCxnSpPr>
        <p:spPr>
          <a:xfrm>
            <a:off x="4632325" y="1731645"/>
            <a:ext cx="2543836" cy="5342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0" name="文本框 9"/>
          <p:cNvSpPr txBox="1"/>
          <p:nvPr/>
        </p:nvSpPr>
        <p:spPr>
          <a:xfrm>
            <a:off x="10683388" y="5532575"/>
            <a:ext cx="430887" cy="9347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排序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116653" y="5529341"/>
            <a:ext cx="430887" cy="9347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360" y="2289175"/>
            <a:ext cx="7926835" cy="303249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774680" y="3568700"/>
            <a:ext cx="338455" cy="194818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63300" y="3569970"/>
            <a:ext cx="238125" cy="194691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7975" y="4247515"/>
            <a:ext cx="34785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、点击章节内容任一资源图标进入课程资源管理页面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、只有视频和测验可以设为任务点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、对课程资源进行排序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255" y="698500"/>
            <a:ext cx="9925050" cy="4123055"/>
            <a:chOff x="13" y="1100"/>
            <a:chExt cx="15630" cy="649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" y="1113"/>
              <a:ext cx="15631" cy="6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" y="1100"/>
              <a:ext cx="8561" cy="706"/>
            </a:xfrm>
            <a:prstGeom prst="rect">
              <a:avLst/>
            </a:prstGeom>
          </p:spPr>
        </p:pic>
      </p:grpSp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12247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、章节预览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710" y="1969770"/>
            <a:ext cx="8543216" cy="3708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4" name="直接箭头连接符 3"/>
          <p:cNvCxnSpPr/>
          <p:nvPr/>
        </p:nvCxnSpPr>
        <p:spPr>
          <a:xfrm>
            <a:off x="3283585" y="1122680"/>
            <a:ext cx="1348740" cy="8375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483235" y="5949950"/>
            <a:ext cx="9114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点击【章节预览】，教师查看已经添加的课程资源（以学生学习页面展示）</a:t>
            </a:r>
          </a:p>
        </p:txBody>
      </p:sp>
      <p:sp>
        <p:nvSpPr>
          <p:cNvPr id="9" name="矩形 8"/>
          <p:cNvSpPr/>
          <p:nvPr/>
        </p:nvSpPr>
        <p:spPr>
          <a:xfrm>
            <a:off x="2800985" y="770255"/>
            <a:ext cx="1038225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792"/>
            <a:ext cx="12192000" cy="5298794"/>
          </a:xfrm>
          <a:prstGeom prst="rect">
            <a:avLst/>
          </a:prstGeom>
        </p:spPr>
      </p:pic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、题库</a:t>
            </a:r>
          </a:p>
        </p:txBody>
      </p:sp>
      <p:sp>
        <p:nvSpPr>
          <p:cNvPr id="4" name="矩形 3"/>
          <p:cNvSpPr/>
          <p:nvPr/>
        </p:nvSpPr>
        <p:spPr>
          <a:xfrm>
            <a:off x="967105" y="2884805"/>
            <a:ext cx="1217930" cy="2609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95018" y="4437197"/>
            <a:ext cx="1250315" cy="4025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3831" y="4638675"/>
            <a:ext cx="61379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、题库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自动生成三个文件夹，“全部题目”、“未分类”、“</a:t>
            </a:r>
            <a:r>
              <a:rPr sz="16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视频小测题库（视频中已添加小测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才会显示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）”</a:t>
            </a:r>
          </a:p>
          <a:p>
            <a:pPr latinLnBrk="0"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全部题目，列表下方出现按钮【新建文件夹】,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点击可新建目录</a:t>
            </a:r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579" b="1838"/>
          <a:stretch>
            <a:fillRect/>
          </a:stretch>
        </p:blipFill>
        <p:spPr>
          <a:xfrm>
            <a:off x="4034790" y="3179897"/>
            <a:ext cx="2582122" cy="145859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11" name="直接箭头连接符 10"/>
          <p:cNvCxnSpPr>
            <a:stCxn id="5" idx="3"/>
          </p:cNvCxnSpPr>
          <p:nvPr/>
        </p:nvCxnSpPr>
        <p:spPr>
          <a:xfrm flipV="1">
            <a:off x="2445333" y="4070959"/>
            <a:ext cx="1589457" cy="5675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792"/>
            <a:ext cx="12192000" cy="6068208"/>
          </a:xfrm>
          <a:prstGeom prst="rect">
            <a:avLst/>
          </a:prstGeom>
        </p:spPr>
      </p:pic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、目录管理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48000" y="5237211"/>
            <a:ext cx="7776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、选中新建的文件夹，点击右键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、可对文件夹进行新建子文件、重命名、删除操作</a:t>
            </a:r>
          </a:p>
        </p:txBody>
      </p:sp>
    </p:spTree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1865" y="1045210"/>
            <a:ext cx="98901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、使用浏览器：谷歌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Chrome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浏览器</a:t>
            </a:r>
          </a:p>
          <a:p>
            <a:pPr defTabSz="91376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输入网址：</a:t>
            </a:r>
            <a:r>
              <a:rPr lang="en-US" altLang="zh-CN" sz="16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uooc.net.cn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收藏网站，方便下次使用）</a:t>
            </a:r>
          </a:p>
          <a:p>
            <a:pPr defTabSz="91376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8763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、进入平台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65" y="2527300"/>
            <a:ext cx="9970902" cy="2418293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、新建题目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" y="931545"/>
            <a:ext cx="9414600" cy="2772000"/>
          </a:xfrm>
          <a:prstGeom prst="rect">
            <a:avLst/>
          </a:prstGeom>
          <a:ln>
            <a:noFill/>
          </a:ln>
        </p:spPr>
      </p:pic>
      <p:cxnSp>
        <p:nvCxnSpPr>
          <p:cNvPr id="6" name="直接箭头连接符 5"/>
          <p:cNvCxnSpPr/>
          <p:nvPr/>
        </p:nvCxnSpPr>
        <p:spPr>
          <a:xfrm>
            <a:off x="5883275" y="1503680"/>
            <a:ext cx="760730" cy="314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370" y="1818640"/>
            <a:ext cx="7679937" cy="432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0" y="4112895"/>
            <a:ext cx="77762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、点击【新建题目】，进入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题目编辑页面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、选择题型、章节、难度，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编辑题目，点击保存</a:t>
            </a:r>
          </a:p>
        </p:txBody>
      </p:sp>
    </p:spTree>
  </p:cSld>
  <p:clrMapOvr>
    <a:masterClrMapping/>
  </p:clrMapOvr>
  <p:transition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940"/>
            <a:ext cx="9654599" cy="3312000"/>
          </a:xfrm>
          <a:prstGeom prst="rect">
            <a:avLst/>
          </a:prstGeom>
          <a:ln>
            <a:noFill/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、批量移动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815" y="1649730"/>
            <a:ext cx="5544000" cy="475513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6" name="直接箭头连接符 5"/>
          <p:cNvCxnSpPr/>
          <p:nvPr/>
        </p:nvCxnSpPr>
        <p:spPr>
          <a:xfrm>
            <a:off x="6644005" y="1307465"/>
            <a:ext cx="1849120" cy="3479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8" name="文本框 7"/>
          <p:cNvSpPr txBox="1"/>
          <p:nvPr/>
        </p:nvSpPr>
        <p:spPr>
          <a:xfrm>
            <a:off x="369570" y="4102100"/>
            <a:ext cx="777621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、选中要移动的题目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、点击【批量移动】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、选择移动到的目录</a:t>
            </a:r>
          </a:p>
        </p:txBody>
      </p:sp>
    </p:spTree>
  </p:cSld>
  <p:clrMapOvr>
    <a:masterClrMapping/>
  </p:clrMapOvr>
  <p:transition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1710"/>
            <a:ext cx="11661294" cy="4104000"/>
          </a:xfrm>
          <a:prstGeom prst="rect">
            <a:avLst/>
          </a:prstGeom>
          <a:ln>
            <a:noFill/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、批量删除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7797165" y="1655445"/>
            <a:ext cx="815975" cy="13703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8" name="文本框 7"/>
          <p:cNvSpPr txBox="1"/>
          <p:nvPr/>
        </p:nvSpPr>
        <p:spPr>
          <a:xfrm>
            <a:off x="989965" y="4752283"/>
            <a:ext cx="7776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、选中要删除的题目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、点击【批量删除】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若题目已被使用，则不能删除！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675" y="3025775"/>
            <a:ext cx="2482850" cy="14033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0" y="1083945"/>
            <a:ext cx="10147935" cy="3917950"/>
          </a:xfrm>
          <a:prstGeom prst="rect">
            <a:avLst/>
          </a:prstGeom>
          <a:ln>
            <a:noFill/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4.2.5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、批量导入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7797165" y="1655445"/>
            <a:ext cx="1370330" cy="13703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8" name="文本框 7"/>
          <p:cNvSpPr txBox="1"/>
          <p:nvPr/>
        </p:nvSpPr>
        <p:spPr>
          <a:xfrm>
            <a:off x="963295" y="4547870"/>
            <a:ext cx="7776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、点击【批量导入】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、下载最新模板，按照模板格式填写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、上传题目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905" y="3025775"/>
            <a:ext cx="3816350" cy="24384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12192000" cy="6324243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4.2.6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、导出题库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8668012" y="2592888"/>
            <a:ext cx="901873" cy="12258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8" name="文本框 7"/>
          <p:cNvSpPr txBox="1"/>
          <p:nvPr/>
        </p:nvSpPr>
        <p:spPr>
          <a:xfrm>
            <a:off x="594360" y="5210810"/>
            <a:ext cx="7776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点击【导出全部】，可导出题库全部试题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为防止试题泄露，课程负责人谨慎分配此权限！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355" y="3951913"/>
            <a:ext cx="4121150" cy="30289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12192000" cy="6005442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、组卷</a:t>
            </a:r>
          </a:p>
        </p:txBody>
      </p:sp>
      <p:cxnSp>
        <p:nvCxnSpPr>
          <p:cNvPr id="6" name="直接箭头连接符 5"/>
          <p:cNvCxnSpPr/>
          <p:nvPr/>
        </p:nvCxnSpPr>
        <p:spPr>
          <a:xfrm>
            <a:off x="3870542" y="2605910"/>
            <a:ext cx="2415323" cy="10180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8" name="文本框 7"/>
          <p:cNvSpPr txBox="1"/>
          <p:nvPr/>
        </p:nvSpPr>
        <p:spPr>
          <a:xfrm>
            <a:off x="585784" y="4038140"/>
            <a:ext cx="77762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试卷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、点击【新建试卷】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、选择组卷的方式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随机卷由系统组卷，空白卷需手动添加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865" y="1983105"/>
            <a:ext cx="5268466" cy="4716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矩形 8"/>
          <p:cNvSpPr/>
          <p:nvPr/>
        </p:nvSpPr>
        <p:spPr bwMode="auto">
          <a:xfrm>
            <a:off x="1089764" y="1565753"/>
            <a:ext cx="713984" cy="59406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4.3.1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、随机卷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940"/>
            <a:ext cx="12311882" cy="6068060"/>
          </a:xfrm>
          <a:prstGeom prst="rect">
            <a:avLst/>
          </a:prstGeom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-6350" y="1372870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、选择试卷类型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785110" y="1372870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、编辑试卷名称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059295" y="1372870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、选择抽取数量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6835" y="4392930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、勾选章节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198495" y="5600065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、添加题型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049260" y="5295265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、分配题目分值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342630" y="6274435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、点击生成试卷</a:t>
            </a:r>
          </a:p>
        </p:txBody>
      </p:sp>
    </p:spTree>
  </p:cSld>
  <p:clrMapOvr>
    <a:masterClrMapping/>
  </p:clrMapOvr>
  <p:transition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940"/>
            <a:ext cx="12191365" cy="60579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4.3.2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、空白卷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4460" y="3482975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、勾选章节范围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063990" y="5690235"/>
            <a:ext cx="3652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、搜索题目后，点击选题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672070" y="3547745"/>
            <a:ext cx="29565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：也可手动新建题目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606665" y="1590040"/>
            <a:ext cx="3456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、试题篮点击【选好了】</a:t>
            </a:r>
          </a:p>
        </p:txBody>
      </p:sp>
    </p:spTree>
  </p:cSld>
  <p:clrMapOvr>
    <a:masterClrMapping/>
  </p:clrMapOvr>
  <p:transition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89940"/>
            <a:ext cx="12192000" cy="60480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4.3.2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、空白卷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2075" y="1427480"/>
            <a:ext cx="23044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、选择试卷类型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42925" y="6289040"/>
            <a:ext cx="30048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、点击【保存试卷】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852795" y="1916430"/>
            <a:ext cx="29565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、分配分值权重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2075" y="2710180"/>
            <a:ext cx="3456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、编辑试卷名称</a:t>
            </a:r>
          </a:p>
        </p:txBody>
      </p:sp>
      <p:sp>
        <p:nvSpPr>
          <p:cNvPr id="5" name="矩形 4"/>
          <p:cNvSpPr/>
          <p:nvPr/>
        </p:nvSpPr>
        <p:spPr>
          <a:xfrm>
            <a:off x="4861560" y="1916430"/>
            <a:ext cx="728980" cy="2946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CD0F46-4CDC-4A35-AE8A-C0BFD8841FBB}" type="datetime1">
              <a:rPr lang="zh-CN" altLang="en-US" smtClean="0"/>
              <a:t>2019/5/16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792"/>
            <a:ext cx="12192000" cy="4643661"/>
          </a:xfrm>
          <a:prstGeom prst="rect">
            <a:avLst/>
          </a:prstGeom>
        </p:spPr>
      </p:pic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、分享文档</a:t>
            </a:r>
          </a:p>
        </p:txBody>
      </p:sp>
      <p:sp>
        <p:nvSpPr>
          <p:cNvPr id="7" name="矩形 6"/>
          <p:cNvSpPr/>
          <p:nvPr/>
        </p:nvSpPr>
        <p:spPr>
          <a:xfrm>
            <a:off x="228599" y="2337069"/>
            <a:ext cx="872379" cy="5040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7654" y="2331187"/>
            <a:ext cx="804021" cy="5040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903772" y="3510352"/>
            <a:ext cx="946674" cy="5040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12156" y="4069024"/>
            <a:ext cx="7776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可新建文件夹并重命名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、再点击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新建文件夹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中的【上传】上传资源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、可选择是否开放给学生自由下载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44632"/>
            <a:ext cx="86106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、点击登录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842095" y="1388263"/>
            <a:ext cx="276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、点击右上角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9435" y="5028718"/>
            <a:ext cx="3382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、教师账号由本校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机构管理员</a:t>
            </a:r>
            <a:r>
              <a:rPr sz="16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、助教账号由课程负责人添加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678"/>
            <a:ext cx="6569932" cy="302020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95340" y="970280"/>
            <a:ext cx="369570" cy="1631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6319520" y="1220470"/>
            <a:ext cx="1350680" cy="1000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194" y="2273389"/>
            <a:ext cx="4779742" cy="4324147"/>
          </a:xfrm>
          <a:prstGeom prst="rect">
            <a:avLst/>
          </a:prstGeom>
        </p:spPr>
      </p:pic>
      <p:cxnSp>
        <p:nvCxnSpPr>
          <p:cNvPr id="19" name="直接箭头连接符 18"/>
          <p:cNvCxnSpPr/>
          <p:nvPr/>
        </p:nvCxnSpPr>
        <p:spPr>
          <a:xfrm flipH="1">
            <a:off x="10688955" y="3623310"/>
            <a:ext cx="247650" cy="158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3" name="文本框 22"/>
          <p:cNvSpPr txBox="1"/>
          <p:nvPr/>
        </p:nvSpPr>
        <p:spPr>
          <a:xfrm>
            <a:off x="10885805" y="3463925"/>
            <a:ext cx="10001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输入账号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0885805" y="3883025"/>
            <a:ext cx="10007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输入密码</a:t>
            </a:r>
          </a:p>
        </p:txBody>
      </p:sp>
      <p:cxnSp>
        <p:nvCxnSpPr>
          <p:cNvPr id="39" name="直接箭头连接符 38"/>
          <p:cNvCxnSpPr/>
          <p:nvPr/>
        </p:nvCxnSpPr>
        <p:spPr>
          <a:xfrm flipH="1">
            <a:off x="10674350" y="4060825"/>
            <a:ext cx="247650" cy="158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4" name="文本框 13"/>
          <p:cNvSpPr txBox="1"/>
          <p:nvPr/>
        </p:nvSpPr>
        <p:spPr>
          <a:xfrm>
            <a:off x="10885805" y="4385945"/>
            <a:ext cx="10001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智能验证</a:t>
            </a:r>
          </a:p>
        </p:txBody>
      </p:sp>
      <p:cxnSp>
        <p:nvCxnSpPr>
          <p:cNvPr id="37" name="直接箭头连接符 36"/>
          <p:cNvCxnSpPr/>
          <p:nvPr/>
        </p:nvCxnSpPr>
        <p:spPr>
          <a:xfrm flipH="1">
            <a:off x="10669270" y="4531995"/>
            <a:ext cx="247650" cy="158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6" name="文本框 35"/>
          <p:cNvSpPr txBox="1"/>
          <p:nvPr/>
        </p:nvSpPr>
        <p:spPr>
          <a:xfrm>
            <a:off x="10885805" y="4853305"/>
            <a:ext cx="9410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点击登录</a:t>
            </a:r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10680065" y="4982845"/>
            <a:ext cx="247650" cy="158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1" name="矩形 20"/>
          <p:cNvSpPr/>
          <p:nvPr/>
        </p:nvSpPr>
        <p:spPr>
          <a:xfrm>
            <a:off x="8721090" y="5787390"/>
            <a:ext cx="1467485" cy="4165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8379460" y="6003290"/>
            <a:ext cx="231140" cy="20574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7232650" y="6245225"/>
            <a:ext cx="25838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可以使用第三方账号直接登录</a:t>
            </a:r>
          </a:p>
        </p:txBody>
      </p:sp>
    </p:spTree>
  </p:cSld>
  <p:clrMapOvr>
    <a:masterClrMapping/>
  </p:clrMapOvr>
  <p:transition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rgbClr val="558ED5"/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219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0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1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2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提交审核</a:t>
            </a:r>
          </a:p>
        </p:txBody>
      </p:sp>
    </p:spTree>
  </p:cSld>
  <p:clrMapOvr>
    <a:masterClrMapping/>
  </p:clrMapOvr>
  <p:transition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、提交审核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792"/>
            <a:ext cx="9920614" cy="60858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61681" y="5887956"/>
            <a:ext cx="3746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完成前三个步骤课即可提交审核</a:t>
            </a:r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70300" y="6288066"/>
            <a:ext cx="849482" cy="56993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、审核状态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765431" y="5268420"/>
            <a:ext cx="3902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课程状态由未提交变成审核中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审核通过后，课程正式上线平台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8840"/>
            <a:ext cx="12192000" cy="347564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10934700" y="3429000"/>
            <a:ext cx="927448" cy="37147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rgbClr val="558ED5"/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219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0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1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2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人员管理</a:t>
            </a:r>
          </a:p>
        </p:txBody>
      </p:sp>
    </p:spTree>
  </p:cSld>
  <p:clrMapOvr>
    <a:masterClrMapping/>
  </p:clrMapOvr>
  <p:transition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90" y="1052830"/>
            <a:ext cx="9510286" cy="475203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、班级管理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27625" y="1277620"/>
            <a:ext cx="7776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、在教师后台点击【管理周期】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9493885" y="4885690"/>
            <a:ext cx="663575" cy="107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7" y="2094862"/>
            <a:ext cx="9218014" cy="378635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09167" y="2743174"/>
            <a:ext cx="511175" cy="3155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94148" y="2766117"/>
            <a:ext cx="7776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、进入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人员管理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，点击【班级】，进入学生管理页面</a:t>
            </a:r>
          </a:p>
        </p:txBody>
      </p:sp>
      <p:sp>
        <p:nvSpPr>
          <p:cNvPr id="12" name="矩形 11"/>
          <p:cNvSpPr/>
          <p:nvPr/>
        </p:nvSpPr>
        <p:spPr>
          <a:xfrm>
            <a:off x="8089918" y="2216754"/>
            <a:ext cx="511175" cy="33855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12192000" cy="4926253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6.1.1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、新建班级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002082" y="2454680"/>
            <a:ext cx="2560885" cy="11027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9" name="矩形 8"/>
          <p:cNvSpPr/>
          <p:nvPr/>
        </p:nvSpPr>
        <p:spPr>
          <a:xfrm>
            <a:off x="201039" y="2296883"/>
            <a:ext cx="801043" cy="3155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967" y="2404912"/>
            <a:ext cx="3556000" cy="20955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843827" y="4163326"/>
            <a:ext cx="801043" cy="3155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9533" y="4590594"/>
            <a:ext cx="2988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对班级信息进行管理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74989" y="2879925"/>
            <a:ext cx="22439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、点击新建班级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、输入班级名称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" y="1068071"/>
            <a:ext cx="11053460" cy="440580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6.1.2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、导入分班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225" y="2716530"/>
            <a:ext cx="4064449" cy="259201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4" name="直接箭头连接符 3"/>
          <p:cNvCxnSpPr>
            <a:endCxn id="3" idx="1"/>
          </p:cNvCxnSpPr>
          <p:nvPr/>
        </p:nvCxnSpPr>
        <p:spPr>
          <a:xfrm>
            <a:off x="2442575" y="2716530"/>
            <a:ext cx="1897650" cy="12960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746125" y="4204382"/>
            <a:ext cx="2463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、点击导入分班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、下载模板文件填写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、上传填写好的文件</a:t>
            </a:r>
          </a:p>
        </p:txBody>
      </p:sp>
      <p:sp>
        <p:nvSpPr>
          <p:cNvPr id="9" name="矩形 8"/>
          <p:cNvSpPr/>
          <p:nvPr/>
        </p:nvSpPr>
        <p:spPr>
          <a:xfrm>
            <a:off x="1691014" y="2400935"/>
            <a:ext cx="801043" cy="3155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94" y="1054847"/>
            <a:ext cx="11131046" cy="4824035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6.1.3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、批量移动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510" y="2148205"/>
            <a:ext cx="5256039" cy="465250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628005" y="3811905"/>
            <a:ext cx="36969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、选择要移动的学生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、点击批量移动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、选择移动到的班级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、点击确定</a:t>
            </a:r>
          </a:p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9971405" y="2591435"/>
            <a:ext cx="1012190" cy="15144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82" y="1209527"/>
            <a:ext cx="10668636" cy="4778746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6.1.4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、私信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165" y="3401910"/>
            <a:ext cx="7303135" cy="31432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768090" y="5999514"/>
            <a:ext cx="4613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点击【私信】，可向学生发送私信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9385300" y="4204154"/>
            <a:ext cx="1320484" cy="11768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90" y="1052830"/>
            <a:ext cx="9510286" cy="4752035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、助教管理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27625" y="1210945"/>
            <a:ext cx="706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、在教师后台点击【管理周期】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39" y="2591394"/>
            <a:ext cx="9175846" cy="4106119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cxnSp>
        <p:nvCxnSpPr>
          <p:cNvPr id="11" name="直接箭头连接符 10"/>
          <p:cNvCxnSpPr/>
          <p:nvPr/>
        </p:nvCxnSpPr>
        <p:spPr>
          <a:xfrm flipH="1">
            <a:off x="9493885" y="4885690"/>
            <a:ext cx="663575" cy="107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3" name="矩形 12"/>
          <p:cNvSpPr/>
          <p:nvPr/>
        </p:nvSpPr>
        <p:spPr>
          <a:xfrm>
            <a:off x="1093139" y="3233471"/>
            <a:ext cx="511175" cy="3155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92775" y="3152560"/>
            <a:ext cx="5937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、进入【人员管理】，进入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助教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进入管理页面</a:t>
            </a:r>
          </a:p>
        </p:txBody>
      </p:sp>
      <p:sp>
        <p:nvSpPr>
          <p:cNvPr id="12" name="矩形 11"/>
          <p:cNvSpPr/>
          <p:nvPr/>
        </p:nvSpPr>
        <p:spPr>
          <a:xfrm>
            <a:off x="8197484" y="2709466"/>
            <a:ext cx="583261" cy="3155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" y="621665"/>
            <a:ext cx="11938000" cy="6101080"/>
          </a:xfrm>
          <a:prstGeom prst="rect">
            <a:avLst/>
          </a:prstGeom>
        </p:spPr>
      </p:pic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8763000" cy="4603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、忘记密码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51215" y="1231900"/>
            <a:ext cx="3401060" cy="3721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93760" y="1231900"/>
            <a:ext cx="33153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点击网站右上角【登录】按钮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1" name="矩形 10"/>
          <p:cNvSpPr/>
          <p:nvPr/>
        </p:nvSpPr>
        <p:spPr>
          <a:xfrm>
            <a:off x="8300085" y="4524375"/>
            <a:ext cx="2668270" cy="3721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8300085" y="4524375"/>
            <a:ext cx="2750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、点击【忘记密码】按钮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9699625" y="967740"/>
            <a:ext cx="635" cy="21907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39" y="967360"/>
            <a:ext cx="11332521" cy="5528709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6.2.1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、新增助教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3832964" y="2793304"/>
            <a:ext cx="1293391" cy="11379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2767965" y="1774941"/>
            <a:ext cx="2358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、点击新增教师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873" y="1882971"/>
            <a:ext cx="4804767" cy="335290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291812" y="4684096"/>
            <a:ext cx="7776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、点击确定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863194" y="4685180"/>
            <a:ext cx="39395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、填写姓名、选择机构、输入电话、初始密码，如果已有账号，密码不需要填写，请确保信息的正确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15" y="1204118"/>
            <a:ext cx="10578205" cy="465806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6.2.2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、导入助教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285" y="2652395"/>
            <a:ext cx="3810000" cy="2813050"/>
          </a:xfrm>
          <a:prstGeom prst="rect">
            <a:avLst/>
          </a:prstGeom>
          <a:ln>
            <a:solidFill>
              <a:srgbClr val="558ED5"/>
            </a:solidFill>
          </a:ln>
        </p:spPr>
      </p:pic>
      <p:cxnSp>
        <p:nvCxnSpPr>
          <p:cNvPr id="8" name="直接箭头连接符 7"/>
          <p:cNvCxnSpPr>
            <a:endCxn id="3" idx="1"/>
          </p:cNvCxnSpPr>
          <p:nvPr/>
        </p:nvCxnSpPr>
        <p:spPr>
          <a:xfrm>
            <a:off x="5166360" y="2644775"/>
            <a:ext cx="1177925" cy="14141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9" name="文本框 8"/>
          <p:cNvSpPr txBox="1"/>
          <p:nvPr/>
        </p:nvSpPr>
        <p:spPr>
          <a:xfrm>
            <a:off x="5948680" y="2039620"/>
            <a:ext cx="2358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、点击导入教师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96075" y="4309745"/>
            <a:ext cx="2358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、下载模板填写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070090" y="5679440"/>
            <a:ext cx="2673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、上传已填写文件</a:t>
            </a:r>
          </a:p>
        </p:txBody>
      </p:sp>
    </p:spTree>
  </p:cSld>
  <p:clrMapOvr>
    <a:masterClrMapping/>
  </p:clrMapOvr>
  <p:transition>
    <p:cove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81" y="962025"/>
            <a:ext cx="10555403" cy="500036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6.2.3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、分配权限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8299048" y="3440902"/>
            <a:ext cx="1483892" cy="10945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" name="文本框 4"/>
          <p:cNvSpPr txBox="1"/>
          <p:nvPr/>
        </p:nvSpPr>
        <p:spPr>
          <a:xfrm>
            <a:off x="8536940" y="4357370"/>
            <a:ext cx="23583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、点击配置图标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、设置操作权限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、点击确定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295" y="3161582"/>
            <a:ext cx="5505753" cy="3603210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29" y="1131383"/>
            <a:ext cx="10555403" cy="500036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6.2.4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、删除助教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7616825" y="3122930"/>
            <a:ext cx="2441575" cy="3718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" name="文本框 4"/>
          <p:cNvSpPr txBox="1"/>
          <p:nvPr/>
        </p:nvSpPr>
        <p:spPr>
          <a:xfrm>
            <a:off x="4298315" y="5032375"/>
            <a:ext cx="3087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点击删除图标，删除教师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237" y="2330924"/>
            <a:ext cx="2775588" cy="1584012"/>
          </a:xfrm>
          <a:prstGeom prst="rect">
            <a:avLst/>
          </a:prstGeom>
          <a:ln>
            <a:solidFill>
              <a:srgbClr val="558ED5"/>
            </a:solidFill>
          </a:ln>
        </p:spPr>
      </p:pic>
    </p:spTree>
  </p:cSld>
  <p:clrMapOvr>
    <a:masterClrMapping/>
  </p:clrMapOvr>
  <p:transition>
    <p:cover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82" y="1201515"/>
            <a:ext cx="10668635" cy="4235707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、公告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互动管理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70101" y="3218737"/>
            <a:ext cx="41294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公告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互动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，进入管理页面</a:t>
            </a:r>
          </a:p>
          <a:p>
            <a:pPr latinLnBrk="0">
              <a:lnSpc>
                <a:spcPct val="150000"/>
              </a:lnSpc>
            </a:pP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根据讨论的应用场景，将讨论分三种类型，随堂讨论、学生提问和综合讨论</a:t>
            </a:r>
          </a:p>
        </p:txBody>
      </p:sp>
      <p:sp>
        <p:nvSpPr>
          <p:cNvPr id="4" name="矩形 3"/>
          <p:cNvSpPr/>
          <p:nvPr/>
        </p:nvSpPr>
        <p:spPr bwMode="auto">
          <a:xfrm>
            <a:off x="3048000" y="1891430"/>
            <a:ext cx="3047999" cy="51356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7847556" y="1377863"/>
            <a:ext cx="757825" cy="38830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6" y="789792"/>
            <a:ext cx="11042206" cy="5870758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、发布公告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39647" y="1005614"/>
            <a:ext cx="789745" cy="3238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07496" y="2080147"/>
            <a:ext cx="2237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、点击发布公告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54" y="2505204"/>
            <a:ext cx="6953146" cy="428685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494162" y="2026153"/>
            <a:ext cx="1113334" cy="47905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87331" y="3569892"/>
            <a:ext cx="2640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、输入标题、内容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726815" y="6405141"/>
            <a:ext cx="4738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、选择发送方式（推荐发送邮件）</a:t>
            </a:r>
          </a:p>
        </p:txBody>
      </p:sp>
      <p:sp>
        <p:nvSpPr>
          <p:cNvPr id="17" name="矩形 16"/>
          <p:cNvSpPr/>
          <p:nvPr/>
        </p:nvSpPr>
        <p:spPr>
          <a:xfrm>
            <a:off x="4370994" y="5926090"/>
            <a:ext cx="1113334" cy="47905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88569" y="2844734"/>
            <a:ext cx="1375278" cy="129546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76208" y="4134905"/>
            <a:ext cx="246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、选择发放的班级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677550" y="5823856"/>
            <a:ext cx="335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注：定时发布只以站内信的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方式发布（无邮件）</a:t>
            </a:r>
          </a:p>
        </p:txBody>
      </p:sp>
    </p:spTree>
  </p:cSld>
  <p:clrMapOvr>
    <a:masterClrMapping/>
  </p:clrMapOvr>
  <p:transition>
    <p:cover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16" y="1452035"/>
            <a:ext cx="10668635" cy="4235707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、学生提问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62705" y="3769995"/>
            <a:ext cx="4129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学生在观看视频过程中针对具体课程内容提出的问题</a:t>
            </a:r>
          </a:p>
        </p:txBody>
      </p:sp>
      <p:sp>
        <p:nvSpPr>
          <p:cNvPr id="6" name="矩形 5"/>
          <p:cNvSpPr/>
          <p:nvPr/>
        </p:nvSpPr>
        <p:spPr bwMode="auto">
          <a:xfrm>
            <a:off x="3194137" y="2167003"/>
            <a:ext cx="814192" cy="44401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0" y="1223010"/>
            <a:ext cx="10668635" cy="4500830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、随堂讨论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10014" y="3390699"/>
            <a:ext cx="4129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在课程中放置针对具体课程内容的话题，启迪学生思考，学生可回复</a:t>
            </a:r>
          </a:p>
        </p:txBody>
      </p:sp>
      <p:sp>
        <p:nvSpPr>
          <p:cNvPr id="6" name="矩形 5"/>
          <p:cNvSpPr/>
          <p:nvPr/>
        </p:nvSpPr>
        <p:spPr bwMode="auto">
          <a:xfrm>
            <a:off x="4221271" y="1954060"/>
            <a:ext cx="814192" cy="44401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957355"/>
            <a:ext cx="10687685" cy="4196648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、综合讨论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93299" y="2127224"/>
            <a:ext cx="4129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任何人均可以发言和参与讨论，发言内容与具体章节无关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130" y="3065204"/>
            <a:ext cx="6536150" cy="3780028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5" name="矩形 4"/>
          <p:cNvSpPr/>
          <p:nvPr/>
        </p:nvSpPr>
        <p:spPr>
          <a:xfrm>
            <a:off x="2710815" y="2127224"/>
            <a:ext cx="924560" cy="4133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6" name="直接箭头连接符 5"/>
          <p:cNvCxnSpPr>
            <a:stCxn id="5" idx="2"/>
            <a:endCxn id="4" idx="1"/>
          </p:cNvCxnSpPr>
          <p:nvPr/>
        </p:nvCxnSpPr>
        <p:spPr>
          <a:xfrm>
            <a:off x="3173095" y="2540609"/>
            <a:ext cx="1296035" cy="24146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7" name="文本框 6"/>
          <p:cNvSpPr txBox="1"/>
          <p:nvPr/>
        </p:nvSpPr>
        <p:spPr>
          <a:xfrm>
            <a:off x="2710815" y="3544570"/>
            <a:ext cx="1344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发布讨论</a:t>
            </a:r>
          </a:p>
        </p:txBody>
      </p:sp>
      <p:sp>
        <p:nvSpPr>
          <p:cNvPr id="11" name="矩形 10"/>
          <p:cNvSpPr/>
          <p:nvPr/>
        </p:nvSpPr>
        <p:spPr>
          <a:xfrm>
            <a:off x="4719259" y="1652475"/>
            <a:ext cx="924560" cy="4133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12192000" cy="5529705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6.3.5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、待回答问题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16568" y="2946556"/>
            <a:ext cx="4129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展示学生发起的提问题信息，且该提问信息未被教师、助教、或其他学生回答</a:t>
            </a:r>
          </a:p>
        </p:txBody>
      </p:sp>
      <p:sp>
        <p:nvSpPr>
          <p:cNvPr id="6" name="矩形 5"/>
          <p:cNvSpPr/>
          <p:nvPr/>
        </p:nvSpPr>
        <p:spPr>
          <a:xfrm>
            <a:off x="1483264" y="1661481"/>
            <a:ext cx="924560" cy="4133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605155"/>
            <a:ext cx="12169140" cy="6164580"/>
          </a:xfrm>
          <a:prstGeom prst="rect">
            <a:avLst/>
          </a:prstGeom>
        </p:spPr>
      </p:pic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8763000" cy="4603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、忘记密码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1960" y="2167255"/>
            <a:ext cx="33153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、输入已注册的手机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邮箱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4365625" y="2603500"/>
            <a:ext cx="2750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、点击【智能验证】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4398645" y="3092450"/>
            <a:ext cx="2750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、输入获取的验证码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4483100" y="4002405"/>
            <a:ext cx="2750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、点击【下一步】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>
    <p:cover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6.3.6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、被禁言列表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12192000" cy="562488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255680" y="1648955"/>
            <a:ext cx="924560" cy="4133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95057" y="3886058"/>
            <a:ext cx="4129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被禁言学生，可以对其进行操作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20" y="1073785"/>
            <a:ext cx="8767435" cy="5652042"/>
          </a:xfrm>
          <a:prstGeom prst="rect">
            <a:avLst/>
          </a:prstGeom>
          <a:ln>
            <a:noFill/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6.3.7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、帖子管理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30980" y="4119880"/>
            <a:ext cx="4129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点击任一帖子可进行回复、禁言、查询、置顶、加精、删除操作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30980" y="5215255"/>
            <a:ext cx="4129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禁言的学生可在被禁言列表中查看</a:t>
            </a:r>
          </a:p>
        </p:txBody>
      </p:sp>
    </p:spTree>
  </p:cSld>
  <p:clrMapOvr>
    <a:masterClrMapping/>
  </p:clrMapOvr>
  <p:transition>
    <p:cover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91" y="1145827"/>
            <a:ext cx="10694666" cy="496687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、考核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99711" y="1897235"/>
            <a:ext cx="7164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列表下分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测验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，点击进行管理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49218" y="1338754"/>
            <a:ext cx="598170" cy="3479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1289" y="1863612"/>
            <a:ext cx="2502824" cy="3479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91" y="1145827"/>
            <a:ext cx="10694666" cy="496687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、测验管理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59605" y="1920762"/>
            <a:ext cx="286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点击测验查看测验列表</a:t>
            </a:r>
          </a:p>
        </p:txBody>
      </p:sp>
      <p:sp>
        <p:nvSpPr>
          <p:cNvPr id="11" name="矩形 10"/>
          <p:cNvSpPr/>
          <p:nvPr/>
        </p:nvSpPr>
        <p:spPr>
          <a:xfrm>
            <a:off x="9249218" y="1338754"/>
            <a:ext cx="598170" cy="3479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1289" y="1863612"/>
            <a:ext cx="598170" cy="3479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334" y="1023716"/>
            <a:ext cx="10694666" cy="496687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43" y="2296998"/>
            <a:ext cx="8568582" cy="4536034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81407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、测验管理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批改测验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18780" y="1929130"/>
            <a:ext cx="4683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点击待批改人数，进入批改页面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8822055" y="4363720"/>
            <a:ext cx="1193800" cy="19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7" name="文本框 6"/>
          <p:cNvSpPr txBox="1"/>
          <p:nvPr/>
        </p:nvSpPr>
        <p:spPr>
          <a:xfrm>
            <a:off x="2722880" y="5505518"/>
            <a:ext cx="4683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添加评语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754120" y="4505398"/>
            <a:ext cx="4683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、输入分数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94667" y="5716905"/>
            <a:ext cx="2388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、保存提交分数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048000" y="6189980"/>
            <a:ext cx="4683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、点击下一题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10015855" y="3256766"/>
            <a:ext cx="393274" cy="136533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656" y="812830"/>
            <a:ext cx="9354344" cy="434439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86106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、测验管理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测验统计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369" y="1941089"/>
            <a:ext cx="7926686" cy="4281956"/>
          </a:xfrm>
          <a:prstGeom prst="rect">
            <a:avLst/>
          </a:prstGeom>
          <a:ln>
            <a:solidFill>
              <a:srgbClr val="558ED5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64" y="3299579"/>
            <a:ext cx="7075088" cy="3558421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6" name="矩形 5"/>
          <p:cNvSpPr/>
          <p:nvPr/>
        </p:nvSpPr>
        <p:spPr>
          <a:xfrm>
            <a:off x="9358124" y="3060184"/>
            <a:ext cx="608965" cy="2393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10064055" y="3494762"/>
            <a:ext cx="1265338" cy="3131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8" name="直接箭头连接符 7"/>
          <p:cNvCxnSpPr>
            <a:stCxn id="6" idx="2"/>
            <a:endCxn id="5" idx="3"/>
          </p:cNvCxnSpPr>
          <p:nvPr/>
        </p:nvCxnSpPr>
        <p:spPr>
          <a:xfrm flipH="1">
            <a:off x="7388752" y="3299579"/>
            <a:ext cx="2273855" cy="17792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9" name="文本框 8"/>
          <p:cNvSpPr txBox="1"/>
          <p:nvPr/>
        </p:nvSpPr>
        <p:spPr>
          <a:xfrm>
            <a:off x="7517124" y="5079010"/>
            <a:ext cx="38125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查看测验统计，可详细了解学生对知识的掌握情况！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11329393" y="2784493"/>
            <a:ext cx="519734" cy="86058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620160" y="789792"/>
            <a:ext cx="11223782" cy="5667819"/>
            <a:chOff x="557530" y="842785"/>
            <a:chExt cx="11223782" cy="566781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530" y="1218565"/>
              <a:ext cx="11223782" cy="52920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530" y="842785"/>
              <a:ext cx="11223782" cy="1226643"/>
            </a:xfrm>
            <a:prstGeom prst="rect">
              <a:avLst/>
            </a:prstGeom>
          </p:spPr>
        </p:pic>
      </p:grpSp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85852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、作业管理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07940" y="5720080"/>
            <a:ext cx="3812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点击作业，进入作业管理页面</a:t>
            </a:r>
          </a:p>
        </p:txBody>
      </p:sp>
      <p:sp>
        <p:nvSpPr>
          <p:cNvPr id="7" name="矩形 6"/>
          <p:cNvSpPr/>
          <p:nvPr/>
        </p:nvSpPr>
        <p:spPr>
          <a:xfrm>
            <a:off x="9696327" y="1048763"/>
            <a:ext cx="608965" cy="2393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17038" y="1682321"/>
            <a:ext cx="608965" cy="2393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0" y="789792"/>
            <a:ext cx="10078250" cy="4779634"/>
            <a:chOff x="105410" y="529173"/>
            <a:chExt cx="10674985" cy="506263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10" y="873760"/>
              <a:ext cx="10674985" cy="47180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10" y="529173"/>
              <a:ext cx="10674985" cy="1184256"/>
            </a:xfrm>
            <a:prstGeom prst="rect">
              <a:avLst/>
            </a:prstGeom>
          </p:spPr>
        </p:pic>
      </p:grpSp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84201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、作业管理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发布作业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468" y="2757170"/>
            <a:ext cx="8892532" cy="4104030"/>
          </a:xfrm>
          <a:prstGeom prst="rect">
            <a:avLst/>
          </a:prstGeom>
          <a:ln>
            <a:solidFill>
              <a:srgbClr val="558ED5"/>
            </a:solidFill>
          </a:ln>
        </p:spPr>
      </p:pic>
      <p:cxnSp>
        <p:nvCxnSpPr>
          <p:cNvPr id="4" name="直接箭头连接符 3"/>
          <p:cNvCxnSpPr/>
          <p:nvPr/>
        </p:nvCxnSpPr>
        <p:spPr>
          <a:xfrm>
            <a:off x="7781290" y="2346960"/>
            <a:ext cx="423258" cy="4102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9" name="文本框 8"/>
          <p:cNvSpPr txBox="1"/>
          <p:nvPr/>
        </p:nvSpPr>
        <p:spPr>
          <a:xfrm>
            <a:off x="6513830" y="5593039"/>
            <a:ext cx="38125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、输入作业名称，设置开始截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止时间，是否计分以及乱序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方式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" y="0"/>
            <a:ext cx="11365865" cy="49517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r="7892"/>
          <a:stretch>
            <a:fillRect/>
          </a:stretch>
        </p:blipFill>
        <p:spPr>
          <a:xfrm>
            <a:off x="3810000" y="4290060"/>
            <a:ext cx="8382000" cy="225298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5206365" y="3446145"/>
            <a:ext cx="4998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、勾选分配的班级、试卷，确定分配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17540" y="5301615"/>
            <a:ext cx="4998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、勾选提交后学生端显示设置，确定发布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2466340" y="695144"/>
            <a:ext cx="9398237" cy="4587774"/>
            <a:chOff x="2466340" y="619988"/>
            <a:chExt cx="9398237" cy="458777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340" y="887730"/>
              <a:ext cx="9398236" cy="43200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6340" y="619988"/>
              <a:ext cx="9398237" cy="964110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33" y="1847335"/>
            <a:ext cx="7064698" cy="4924169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33837"/>
            <a:ext cx="8408122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、作业管理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批改作业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01812" y="4843905"/>
            <a:ext cx="3628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点击待批改人数进入批改</a:t>
            </a:r>
          </a:p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界面</a:t>
            </a:r>
          </a:p>
        </p:txBody>
      </p:sp>
      <p:sp>
        <p:nvSpPr>
          <p:cNvPr id="8" name="矩形 7"/>
          <p:cNvSpPr/>
          <p:nvPr/>
        </p:nvSpPr>
        <p:spPr>
          <a:xfrm>
            <a:off x="10024427" y="2845704"/>
            <a:ext cx="457835" cy="19253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8800866" y="3797935"/>
            <a:ext cx="1247375" cy="5114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1" name="文本框 10"/>
          <p:cNvSpPr txBox="1"/>
          <p:nvPr/>
        </p:nvSpPr>
        <p:spPr>
          <a:xfrm>
            <a:off x="3867429" y="4793297"/>
            <a:ext cx="160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、输入得分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23062" y="6107567"/>
            <a:ext cx="238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、写评语</a:t>
            </a: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、点击下一题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373939" y="4490527"/>
            <a:ext cx="2157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、保存并提交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分数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76816" y="2953384"/>
            <a:ext cx="35305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endParaRPr lang="zh-CN" altLang="en-US" sz="105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076816" y="3475042"/>
            <a:ext cx="35305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endParaRPr lang="zh-CN" altLang="en-US" sz="105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076816" y="3926719"/>
            <a:ext cx="35305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endParaRPr lang="zh-CN" altLang="en-US" sz="105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076816" y="4444227"/>
            <a:ext cx="35305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endParaRPr lang="zh-CN" altLang="en-US" sz="105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605155"/>
            <a:ext cx="12048490" cy="6125845"/>
          </a:xfrm>
          <a:prstGeom prst="rect">
            <a:avLst/>
          </a:prstGeom>
        </p:spPr>
      </p:pic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8763000" cy="4603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、忘记密码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1960" y="2167255"/>
            <a:ext cx="33153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、输入新密码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4398645" y="3092450"/>
            <a:ext cx="2750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、保存密码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>
    <p:cover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962025" y="810985"/>
            <a:ext cx="10484485" cy="4477295"/>
            <a:chOff x="962025" y="810985"/>
            <a:chExt cx="10484485" cy="447729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025" y="1198880"/>
              <a:ext cx="10484485" cy="4089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2025" y="810985"/>
              <a:ext cx="10484485" cy="1161308"/>
            </a:xfrm>
            <a:prstGeom prst="rect">
              <a:avLst/>
            </a:prstGeom>
          </p:spPr>
        </p:pic>
      </p:grpSp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33837"/>
            <a:ext cx="84074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、作业管理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学生互评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640" y="2089785"/>
            <a:ext cx="5245100" cy="4419600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4" name="矩形 3"/>
          <p:cNvSpPr/>
          <p:nvPr/>
        </p:nvSpPr>
        <p:spPr>
          <a:xfrm>
            <a:off x="10026015" y="3243580"/>
            <a:ext cx="359410" cy="3041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7825740" y="3547745"/>
            <a:ext cx="2178685" cy="7518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2" name="文本框 11"/>
          <p:cNvSpPr txBox="1"/>
          <p:nvPr/>
        </p:nvSpPr>
        <p:spPr>
          <a:xfrm>
            <a:off x="6096000" y="5288280"/>
            <a:ext cx="49980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注：只有作业中含有主观题型才会显示作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业互评功能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184150" y="706492"/>
            <a:ext cx="11823953" cy="5901419"/>
            <a:chOff x="184150" y="706492"/>
            <a:chExt cx="11823953" cy="590141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150" y="991870"/>
              <a:ext cx="11823953" cy="56160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150" y="706492"/>
              <a:ext cx="11823953" cy="1245112"/>
            </a:xfrm>
            <a:prstGeom prst="rect">
              <a:avLst/>
            </a:prstGeom>
          </p:spPr>
        </p:pic>
      </p:grpSp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6537"/>
            <a:ext cx="84201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、作业管理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编辑删除作业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00030" y="2527935"/>
            <a:ext cx="143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修改配置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85865" y="5928360"/>
            <a:ext cx="4530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如果有学生提交记录，则不允许删除</a:t>
            </a:r>
          </a:p>
        </p:txBody>
      </p:sp>
      <p:cxnSp>
        <p:nvCxnSpPr>
          <p:cNvPr id="9" name="直接箭头连接符 8"/>
          <p:cNvCxnSpPr>
            <a:endCxn id="8" idx="0"/>
          </p:cNvCxnSpPr>
          <p:nvPr/>
        </p:nvCxnSpPr>
        <p:spPr>
          <a:xfrm flipH="1">
            <a:off x="8551228" y="3667760"/>
            <a:ext cx="2671127" cy="2260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9730"/>
            <a:ext cx="12192000" cy="3464751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6.5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、开启复习模式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92995" y="4695086"/>
            <a:ext cx="3944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、点击教师后台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课程状态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10321447" y="3118982"/>
            <a:ext cx="808198" cy="15527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102" y="2462052"/>
            <a:ext cx="6062538" cy="4022072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2641922" y="5215818"/>
            <a:ext cx="3944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、点击进入复习模式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792095" y="5549749"/>
            <a:ext cx="39446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注：复习模式下，学生学习行为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不会导致统计数据的增加</a:t>
            </a:r>
          </a:p>
        </p:txBody>
      </p:sp>
    </p:spTree>
  </p:cSld>
  <p:clrMapOvr>
    <a:masterClrMapping/>
  </p:clrMapOvr>
  <p:transition>
    <p:cover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10315"/>
          <a:stretch>
            <a:fillRect/>
          </a:stretch>
        </p:blipFill>
        <p:spPr>
          <a:xfrm>
            <a:off x="0" y="789792"/>
            <a:ext cx="12192000" cy="5077608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6.6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、发布考试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45840" y="5528846"/>
            <a:ext cx="4530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注：只有在复习模式下才能发布考试！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45840" y="3802380"/>
            <a:ext cx="73152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、事先在试卷栏组好考试试卷（详见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4.8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组卷）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、点击发布考试，进行考试发布设置、分配试卷、提交后显示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设置（与作业发布设置基本相同，详见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6.6.1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5" name="矩形 4"/>
          <p:cNvSpPr/>
          <p:nvPr/>
        </p:nvSpPr>
        <p:spPr bwMode="auto">
          <a:xfrm>
            <a:off x="10861040" y="2181860"/>
            <a:ext cx="997585" cy="49403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6.6.1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、发布条件设置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893953"/>
            <a:ext cx="8496300" cy="2895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1" y="3894113"/>
            <a:ext cx="8496300" cy="182088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05550" y="4530065"/>
            <a:ext cx="3543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设置学生提交后的显示方式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302500" y="606298"/>
            <a:ext cx="45593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考试时长从学生开始考试开始计算</a:t>
            </a:r>
            <a:endParaRPr kumimoji="1"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endParaRPr kumimoji="1"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考试起止日期内，学生任意时间登录平台考试均可以开始考试</a:t>
            </a:r>
            <a:endParaRPr kumimoji="1"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endParaRPr kumimoji="1"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注意：一个周期课程只能发布一次考试</a:t>
            </a:r>
          </a:p>
        </p:txBody>
      </p:sp>
    </p:spTree>
  </p:cSld>
  <p:clrMapOvr>
    <a:masterClrMapping/>
  </p:clrMapOvr>
  <p:transition>
    <p:cover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6.6.2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、开启人脸识别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65" y="1411621"/>
            <a:ext cx="5087970" cy="38538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985" y="1361858"/>
            <a:ext cx="5059115" cy="390361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76400" y="2929255"/>
            <a:ext cx="38957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发布考试时勾选“学生考试前必须通过人脸识别进行身份验证”，如果不确定学生是否有配备有摄像头的电脑，建议不要采用人脸识别的方式进行身份验证。</a:t>
            </a:r>
          </a:p>
        </p:txBody>
      </p:sp>
    </p:spTree>
  </p:cSld>
  <p:clrMapOvr>
    <a:masterClrMapping/>
  </p:clrMapOvr>
  <p:transition>
    <p:cover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1244600"/>
            <a:ext cx="12089606" cy="5004037"/>
          </a:xfrm>
          <a:prstGeom prst="rect">
            <a:avLst/>
          </a:prstGeom>
          <a:ln>
            <a:noFill/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573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6.6.3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、查看考试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8100" y="5022215"/>
            <a:ext cx="7666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注：如果考试已经进行，且有学生考试记录，则考试不能被删除！</a:t>
            </a:r>
          </a:p>
        </p:txBody>
      </p:sp>
      <p:sp>
        <p:nvSpPr>
          <p:cNvPr id="5" name="矩形 4"/>
          <p:cNvSpPr/>
          <p:nvPr/>
        </p:nvSpPr>
        <p:spPr>
          <a:xfrm>
            <a:off x="10429240" y="2982595"/>
            <a:ext cx="304165" cy="29337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96710" y="2016760"/>
            <a:ext cx="2693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试卷提交后显示设置</a:t>
            </a:r>
          </a:p>
        </p:txBody>
      </p:sp>
      <p:cxnSp>
        <p:nvCxnSpPr>
          <p:cNvPr id="9" name="直接箭头连接符 8"/>
          <p:cNvCxnSpPr>
            <a:stCxn id="5" idx="1"/>
            <a:endCxn id="7" idx="2"/>
          </p:cNvCxnSpPr>
          <p:nvPr/>
        </p:nvCxnSpPr>
        <p:spPr>
          <a:xfrm flipH="1" flipV="1">
            <a:off x="8043228" y="2355314"/>
            <a:ext cx="2386012" cy="7739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2" name="矩形 11"/>
          <p:cNvSpPr/>
          <p:nvPr/>
        </p:nvSpPr>
        <p:spPr>
          <a:xfrm>
            <a:off x="10809605" y="2993390"/>
            <a:ext cx="239395" cy="2501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942195" y="2016760"/>
            <a:ext cx="1974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修改考试设置</a:t>
            </a:r>
          </a:p>
        </p:txBody>
      </p:sp>
      <p:cxnSp>
        <p:nvCxnSpPr>
          <p:cNvPr id="14" name="直接箭头连接符 13"/>
          <p:cNvCxnSpPr>
            <a:stCxn id="12" idx="0"/>
            <a:endCxn id="13" idx="2"/>
          </p:cNvCxnSpPr>
          <p:nvPr/>
        </p:nvCxnSpPr>
        <p:spPr>
          <a:xfrm flipV="1">
            <a:off x="10929303" y="2355314"/>
            <a:ext cx="317" cy="6380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5" name="矩形 14"/>
          <p:cNvSpPr/>
          <p:nvPr/>
        </p:nvSpPr>
        <p:spPr>
          <a:xfrm>
            <a:off x="10831830" y="3319780"/>
            <a:ext cx="260985" cy="2063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147300" y="3644900"/>
            <a:ext cx="1769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查看考试统计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578100" y="4439780"/>
            <a:ext cx="8840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点击待批改或提交的人数，可手动批改试卷（与批改作业相同），详见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6.6.2</a:t>
            </a:r>
          </a:p>
        </p:txBody>
      </p:sp>
    </p:spTree>
  </p:cSld>
  <p:clrMapOvr>
    <a:masterClrMapping/>
  </p:clrMapOvr>
  <p:transition>
    <p:cover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6.7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、督学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9106422" cy="49160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475550" y="789792"/>
            <a:ext cx="380352" cy="4878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06422" y="864902"/>
            <a:ext cx="2837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、点击统计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177233" y="1686412"/>
            <a:ext cx="1870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、点学习进度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30895" y="1806944"/>
            <a:ext cx="2622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进行督促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27130" y="1434952"/>
            <a:ext cx="676618" cy="2514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44" y="2356110"/>
            <a:ext cx="5100351" cy="4382893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5862320" y="3549650"/>
            <a:ext cx="55206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、选择班级，设置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当前学习进度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为筛选条件，筛选即将进行督促的目标</a:t>
            </a:r>
          </a:p>
        </p:txBody>
      </p:sp>
      <p:sp>
        <p:nvSpPr>
          <p:cNvPr id="15" name="矩形 14"/>
          <p:cNvSpPr/>
          <p:nvPr/>
        </p:nvSpPr>
        <p:spPr>
          <a:xfrm>
            <a:off x="6926891" y="2198376"/>
            <a:ext cx="651355" cy="4878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244244" y="2954370"/>
            <a:ext cx="3292260" cy="11022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9" name="直接箭头连接符 8"/>
          <p:cNvCxnSpPr/>
          <p:nvPr/>
        </p:nvCxnSpPr>
        <p:spPr>
          <a:xfrm flipH="1">
            <a:off x="6237962" y="2778776"/>
            <a:ext cx="853688" cy="4454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2" name="矩形 21"/>
          <p:cNvSpPr/>
          <p:nvPr/>
        </p:nvSpPr>
        <p:spPr>
          <a:xfrm>
            <a:off x="1260951" y="4855054"/>
            <a:ext cx="4601230" cy="11022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62180" y="5538808"/>
            <a:ext cx="5962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、编辑督促通知内容，点击发送</a:t>
            </a:r>
          </a:p>
        </p:txBody>
      </p:sp>
    </p:spTree>
  </p:cSld>
  <p:clrMapOvr>
    <a:masterClrMapping/>
  </p:clrMapOvr>
  <p:transition>
    <p:cover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6.7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、督学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3662"/>
            <a:ext cx="12192000" cy="42643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3221"/>
            <a:ext cx="12192000" cy="136849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1096624" y="4382337"/>
            <a:ext cx="733425" cy="16051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93709" y="3257550"/>
            <a:ext cx="912481" cy="48690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095978" y="6053388"/>
            <a:ext cx="2254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、点击可私信学生</a:t>
            </a:r>
          </a:p>
        </p:txBody>
      </p:sp>
      <p:sp>
        <p:nvSpPr>
          <p:cNvPr id="24" name="矩形 23"/>
          <p:cNvSpPr/>
          <p:nvPr/>
        </p:nvSpPr>
        <p:spPr>
          <a:xfrm>
            <a:off x="361950" y="3963490"/>
            <a:ext cx="409575" cy="208989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25" name="直接箭头连接符 8"/>
          <p:cNvCxnSpPr/>
          <p:nvPr/>
        </p:nvCxnSpPr>
        <p:spPr>
          <a:xfrm flipV="1">
            <a:off x="1580198" y="3356975"/>
            <a:ext cx="912481" cy="1449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069" y="2185140"/>
            <a:ext cx="5338175" cy="268442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841315" y="3178731"/>
            <a:ext cx="2254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kumimoji="1"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、对被勾选的学生进行群发私信</a:t>
            </a:r>
          </a:p>
        </p:txBody>
      </p:sp>
    </p:spTree>
  </p:cSld>
  <p:clrMapOvr>
    <a:masterClrMapping/>
  </p:clrMapOvr>
  <p:transition>
    <p:cover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89792"/>
            <a:ext cx="7189940" cy="3794223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6.8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、成绩导出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9634"/>
            <a:ext cx="8933944" cy="27783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19075" y="4510456"/>
            <a:ext cx="704850" cy="4133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65929" y="5468818"/>
            <a:ext cx="613775" cy="28062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34258" y="3864771"/>
            <a:ext cx="486138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、导出成绩前请确保测验、作业、考试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所有试卷已批改！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671" y="188203"/>
            <a:ext cx="5816329" cy="4809197"/>
          </a:xfrm>
          <a:prstGeom prst="rect">
            <a:avLst/>
          </a:prstGeom>
          <a:effectLst>
            <a:outerShdw blurRad="50800" dist="50800" dir="10140000" sx="99000" sy="99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7101615" y="5919225"/>
            <a:ext cx="4861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、申请修改成绩</a:t>
            </a:r>
          </a:p>
        </p:txBody>
      </p:sp>
      <p:cxnSp>
        <p:nvCxnSpPr>
          <p:cNvPr id="13" name="直接箭头连接符 8"/>
          <p:cNvCxnSpPr/>
          <p:nvPr/>
        </p:nvCxnSpPr>
        <p:spPr>
          <a:xfrm flipV="1">
            <a:off x="8789896" y="5138958"/>
            <a:ext cx="187890" cy="7686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完善个人资料</a:t>
            </a:r>
          </a:p>
        </p:txBody>
      </p:sp>
    </p:spTree>
  </p:cSld>
  <p:clrMapOvr>
    <a:masterClrMapping/>
  </p:clrMapOvr>
  <p:transition>
    <p:cover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rgbClr val="558ED5"/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直播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7.1 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直播操作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403917" y="2112178"/>
            <a:ext cx="5384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点击以下链接查看直播操作演示视频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403917" y="3480731"/>
            <a:ext cx="5384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直播操作演示视频</a:t>
            </a:r>
            <a:endParaRPr lang="zh-CN" altLang="en-US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rgbClr val="558ED5"/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6331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归档及复制新开课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0" y="3429000"/>
            <a:ext cx="6524433" cy="3411303"/>
          </a:xfrm>
          <a:prstGeom prst="rect">
            <a:avLst/>
          </a:prstGeom>
        </p:spPr>
      </p:pic>
      <p:sp>
        <p:nvSpPr>
          <p:cNvPr id="5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、课程归档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868940" y="1429303"/>
            <a:ext cx="2989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每个学期结束后，都需要对课程进行公示成绩和归档。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848"/>
            <a:ext cx="6524433" cy="34113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765" y="1429303"/>
            <a:ext cx="3134408" cy="2082864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1547"/>
            <a:ext cx="12192000" cy="4890145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、复制开课</a:t>
            </a:r>
          </a:p>
        </p:txBody>
      </p:sp>
      <p:cxnSp>
        <p:nvCxnSpPr>
          <p:cNvPr id="4" name="直接箭头连接符 3"/>
          <p:cNvCxnSpPr/>
          <p:nvPr/>
        </p:nvCxnSpPr>
        <p:spPr>
          <a:xfrm>
            <a:off x="9237618" y="3429000"/>
            <a:ext cx="0" cy="2819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1" name="文本框 10"/>
          <p:cNvSpPr txBox="1"/>
          <p:nvPr/>
        </p:nvSpPr>
        <p:spPr>
          <a:xfrm>
            <a:off x="4654550" y="793750"/>
            <a:ext cx="68840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、点击【复制开课】，选择已有的周期为模板（复制课程内容）新建周期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、新建周期成功后，可以对周期内容进行自由编辑，与建课的方式相同，教师只要修改部分要调整的内容即可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、点击查看归档课程，进入到下页</a:t>
            </a: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10561593" y="3429000"/>
            <a:ext cx="0" cy="2819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6619"/>
            <a:ext cx="12190476" cy="5304762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、查看归档课程</a:t>
            </a:r>
          </a:p>
        </p:txBody>
      </p:sp>
      <p:sp>
        <p:nvSpPr>
          <p:cNvPr id="4" name="矩形 3"/>
          <p:cNvSpPr/>
          <p:nvPr/>
        </p:nvSpPr>
        <p:spPr>
          <a:xfrm>
            <a:off x="10868025" y="3517773"/>
            <a:ext cx="552450" cy="35941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36720" y="5281801"/>
            <a:ext cx="51455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、归档后的周期课程会形成列表显示在课程下方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、击点归档，可以查看该周期的课程内容及学生学习数据</a:t>
            </a:r>
          </a:p>
        </p:txBody>
      </p:sp>
      <p:cxnSp>
        <p:nvCxnSpPr>
          <p:cNvPr id="8" name="直接箭头连接符 10"/>
          <p:cNvCxnSpPr/>
          <p:nvPr/>
        </p:nvCxnSpPr>
        <p:spPr>
          <a:xfrm flipH="1">
            <a:off x="9486900" y="4371061"/>
            <a:ext cx="902316" cy="9107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1" name="矩形 10"/>
          <p:cNvSpPr/>
          <p:nvPr/>
        </p:nvSpPr>
        <p:spPr>
          <a:xfrm>
            <a:off x="10389215" y="4191356"/>
            <a:ext cx="932563" cy="35941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rgbClr val="558ED5"/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教师中心</a:t>
            </a:r>
          </a:p>
        </p:txBody>
      </p:sp>
    </p:spTree>
  </p:cSld>
  <p:clrMapOvr>
    <a:masterClrMapping/>
  </p:clrMapOvr>
  <p:transition>
    <p:cover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9.1 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在线客服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8614"/>
          <a:stretch>
            <a:fillRect/>
          </a:stretch>
        </p:blipFill>
        <p:spPr>
          <a:xfrm>
            <a:off x="0" y="909955"/>
            <a:ext cx="12141200" cy="5631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24935" y="4279136"/>
            <a:ext cx="514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-资源库，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预览功能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>
    <p:cover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9.1 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在线客服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6425"/>
            <a:ext cx="12121515" cy="6134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72435" y="5711061"/>
            <a:ext cx="514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公告/互动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模块，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讨论区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二级回复功能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>
    <p:cover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rgbClr val="558ED5"/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问题咨询</a:t>
            </a:r>
          </a:p>
        </p:txBody>
      </p:sp>
    </p:spTree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2813</Words>
  <Application>Microsoft Office PowerPoint</Application>
  <PresentationFormat>宽屏</PresentationFormat>
  <Paragraphs>414</Paragraphs>
  <Slides>101</Slides>
  <Notes>58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101</vt:i4>
      </vt:variant>
    </vt:vector>
  </HeadingPairs>
  <TitlesOfParts>
    <vt:vector size="110" baseType="lpstr">
      <vt:lpstr>Microsoft JhengHei</vt:lpstr>
      <vt:lpstr>MS PGothic</vt:lpstr>
      <vt:lpstr>宋体</vt:lpstr>
      <vt:lpstr>微软雅黑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USER-</cp:lastModifiedBy>
  <cp:revision>461</cp:revision>
  <dcterms:created xsi:type="dcterms:W3CDTF">2014-03-15T20:37:00Z</dcterms:created>
  <dcterms:modified xsi:type="dcterms:W3CDTF">2019-05-16T09:11:46Z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2052-10.1.0.7697</vt:lpwstr>
  </property>
</Properties>
</file>